
<file path=[Content_Types].xml><?xml version="1.0" encoding="utf-8"?>
<Types xmlns="http://schemas.openxmlformats.org/package/2006/content-types">
  <Default Extension="jfif" ContentType="image/jpe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65" d="100"/>
          <a:sy n="65" d="100"/>
        </p:scale>
        <p:origin x="93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5/29/2026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5/29/2026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5/29/2026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5/29/2026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5/29/2026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5/29/2026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5/29/2026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5/29/2026</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f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C8E8A5-F952-6417-5827-48EE6943A0DB}"/>
              </a:ext>
            </a:extLst>
          </p:cNvPr>
          <p:cNvSpPr>
            <a:spLocks noGrp="1"/>
          </p:cNvSpPr>
          <p:nvPr>
            <p:ph type="ctrTitle"/>
          </p:nvPr>
        </p:nvSpPr>
        <p:spPr>
          <a:xfrm>
            <a:off x="1979015" y="266017"/>
            <a:ext cx="7766936" cy="1651273"/>
          </a:xfrm>
          <a:solidFill>
            <a:schemeClr val="bg1"/>
          </a:solidFill>
        </p:spPr>
        <p:txBody>
          <a:bodyPr/>
          <a:lstStyle/>
          <a:p>
            <a:pPr algn="l"/>
            <a:r>
              <a:rPr lang="en-GH" sz="3200" b="1" dirty="0">
                <a:solidFill>
                  <a:schemeClr val="tx1"/>
                </a:solidFill>
              </a:rPr>
              <a:t>UNIVERSITY OF EDUCATION</a:t>
            </a:r>
            <a:r>
              <a:rPr lang="en-US" sz="3200" b="1" dirty="0">
                <a:solidFill>
                  <a:schemeClr val="tx1"/>
                </a:solidFill>
              </a:rPr>
              <a:t>,</a:t>
            </a:r>
            <a:r>
              <a:rPr lang="en-GH" sz="3200" b="1" dirty="0">
                <a:solidFill>
                  <a:schemeClr val="tx1"/>
                </a:solidFill>
              </a:rPr>
              <a:t> WINNEBA </a:t>
            </a:r>
            <a:br>
              <a:rPr lang="en-GH" sz="3200" dirty="0">
                <a:solidFill>
                  <a:schemeClr val="tx1"/>
                </a:solidFill>
              </a:rPr>
            </a:br>
            <a:r>
              <a:rPr lang="en-US" sz="3200" dirty="0">
                <a:solidFill>
                  <a:schemeClr val="tx1"/>
                </a:solidFill>
              </a:rPr>
              <a:t>				</a:t>
            </a:r>
            <a:r>
              <a:rPr lang="en-GH" sz="3200" b="1" dirty="0">
                <a:solidFill>
                  <a:schemeClr val="tx1"/>
                </a:solidFill>
              </a:rPr>
              <a:t>SCHOOL OF BUSINESS</a:t>
            </a:r>
            <a:br>
              <a:rPr lang="en-GH" sz="3200" dirty="0">
                <a:solidFill>
                  <a:schemeClr val="tx1"/>
                </a:solidFill>
              </a:rPr>
            </a:br>
            <a:r>
              <a:rPr lang="en-US" sz="3200" dirty="0">
                <a:solidFill>
                  <a:schemeClr val="tx1"/>
                </a:solidFill>
              </a:rPr>
              <a:t>			</a:t>
            </a:r>
            <a:r>
              <a:rPr lang="en-GH" sz="3200" b="1" dirty="0">
                <a:solidFill>
                  <a:schemeClr val="tx1"/>
                </a:solidFill>
              </a:rPr>
              <a:t>ACCOUNTING DEPARTMENT</a:t>
            </a:r>
            <a:br>
              <a:rPr lang="en-GH" sz="3200" dirty="0">
                <a:solidFill>
                  <a:schemeClr val="tx1"/>
                </a:solidFill>
              </a:rPr>
            </a:br>
            <a:endParaRPr lang="en-GH" sz="3200" dirty="0">
              <a:solidFill>
                <a:schemeClr val="tx1"/>
              </a:solidFill>
            </a:endParaRPr>
          </a:p>
        </p:txBody>
      </p:sp>
      <p:sp>
        <p:nvSpPr>
          <p:cNvPr id="3" name="Subtitle 2">
            <a:extLst>
              <a:ext uri="{FF2B5EF4-FFF2-40B4-BE49-F238E27FC236}">
                <a16:creationId xmlns:a16="http://schemas.microsoft.com/office/drawing/2014/main" id="{26C43FE6-B89A-B75B-2E65-EB227ACDC35C}"/>
              </a:ext>
            </a:extLst>
          </p:cNvPr>
          <p:cNvSpPr>
            <a:spLocks noGrp="1"/>
          </p:cNvSpPr>
          <p:nvPr>
            <p:ph type="subTitle" idx="1"/>
          </p:nvPr>
        </p:nvSpPr>
        <p:spPr>
          <a:xfrm>
            <a:off x="1979015" y="1784496"/>
            <a:ext cx="9893437" cy="4977308"/>
          </a:xfrm>
        </p:spPr>
        <p:txBody>
          <a:bodyPr/>
          <a:lstStyle/>
          <a:p>
            <a:pPr algn="l"/>
            <a:endParaRPr lang="en-US" dirty="0"/>
          </a:p>
          <a:p>
            <a:pPr algn="l"/>
            <a:endParaRPr lang="en-US" dirty="0"/>
          </a:p>
          <a:p>
            <a:pPr algn="l"/>
            <a:endParaRPr lang="en-US" dirty="0"/>
          </a:p>
          <a:p>
            <a:pPr algn="l"/>
            <a:endParaRPr lang="en-US" dirty="0"/>
          </a:p>
          <a:p>
            <a:pPr algn="l"/>
            <a:endParaRPr lang="en-US" dirty="0"/>
          </a:p>
          <a:p>
            <a:pPr algn="l"/>
            <a:r>
              <a:rPr lang="en-US" sz="2400" dirty="0">
                <a:solidFill>
                  <a:schemeClr val="tx1"/>
                </a:solidFill>
              </a:rPr>
              <a:t>Name : 				AMPADU BISMARK KYEI</a:t>
            </a:r>
          </a:p>
          <a:p>
            <a:pPr algn="l"/>
            <a:r>
              <a:rPr lang="en-US" sz="2400" dirty="0">
                <a:solidFill>
                  <a:schemeClr val="tx1"/>
                </a:solidFill>
              </a:rPr>
              <a:t>INDEX NUMBER : 	5231550093</a:t>
            </a:r>
          </a:p>
          <a:p>
            <a:pPr algn="l"/>
            <a:r>
              <a:rPr lang="en-US" sz="2400" dirty="0">
                <a:solidFill>
                  <a:schemeClr val="tx1"/>
                </a:solidFill>
              </a:rPr>
              <a:t>GROUP : 				BBA ACCOUNTING</a:t>
            </a:r>
          </a:p>
          <a:p>
            <a:pPr algn="l"/>
            <a:r>
              <a:rPr lang="en-US" sz="2400" dirty="0">
                <a:solidFill>
                  <a:schemeClr val="tx1"/>
                </a:solidFill>
              </a:rPr>
              <a:t>COURSE :	     	   INDUSTRIAL INTERNSHIP</a:t>
            </a:r>
          </a:p>
          <a:p>
            <a:pPr algn="l"/>
            <a:r>
              <a:rPr lang="en-US" sz="2400" dirty="0">
                <a:solidFill>
                  <a:schemeClr val="tx1"/>
                </a:solidFill>
              </a:rPr>
              <a:t>COURSE CODE :	 	EDP471B</a:t>
            </a:r>
          </a:p>
        </p:txBody>
      </p:sp>
      <p:pic>
        <p:nvPicPr>
          <p:cNvPr id="4" name="Picture 3">
            <a:extLst>
              <a:ext uri="{FF2B5EF4-FFF2-40B4-BE49-F238E27FC236}">
                <a16:creationId xmlns:a16="http://schemas.microsoft.com/office/drawing/2014/main" id="{C4E80124-17D0-9BEC-D7A1-3BDA158491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78601" y="1452442"/>
            <a:ext cx="1567764" cy="2049968"/>
          </a:xfrm>
          <a:prstGeom prst="rect">
            <a:avLst/>
          </a:prstGeom>
        </p:spPr>
      </p:pic>
    </p:spTree>
    <p:extLst>
      <p:ext uri="{BB962C8B-B14F-4D97-AF65-F5344CB8AC3E}">
        <p14:creationId xmlns:p14="http://schemas.microsoft.com/office/powerpoint/2010/main" val="34491169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916E52-6D85-BE8A-0068-6DF62650B3BF}"/>
              </a:ext>
            </a:extLst>
          </p:cNvPr>
          <p:cNvSpPr>
            <a:spLocks noGrp="1"/>
          </p:cNvSpPr>
          <p:nvPr>
            <p:ph type="title"/>
          </p:nvPr>
        </p:nvSpPr>
        <p:spPr/>
        <p:txBody>
          <a:bodyPr>
            <a:normAutofit fontScale="90000"/>
          </a:bodyPr>
          <a:lstStyle/>
          <a:p>
            <a:pPr algn="ctr"/>
            <a:r>
              <a:rPr lang="en-GH" b="1" dirty="0">
                <a:solidFill>
                  <a:schemeClr val="tx1"/>
                </a:solidFill>
              </a:rPr>
              <a:t>Challenges Encountered as a Students and Interventions</a:t>
            </a:r>
            <a:br>
              <a:rPr lang="en-GH" dirty="0"/>
            </a:br>
            <a:endParaRPr lang="en-GH" dirty="0">
              <a:solidFill>
                <a:schemeClr val="tx1"/>
              </a:solidFill>
            </a:endParaRPr>
          </a:p>
        </p:txBody>
      </p:sp>
      <p:sp>
        <p:nvSpPr>
          <p:cNvPr id="3" name="Content Placeholder 2">
            <a:extLst>
              <a:ext uri="{FF2B5EF4-FFF2-40B4-BE49-F238E27FC236}">
                <a16:creationId xmlns:a16="http://schemas.microsoft.com/office/drawing/2014/main" id="{470A8A91-D1E2-A8D1-64EF-3D02C41E343E}"/>
              </a:ext>
            </a:extLst>
          </p:cNvPr>
          <p:cNvSpPr>
            <a:spLocks noGrp="1"/>
          </p:cNvSpPr>
          <p:nvPr>
            <p:ph idx="1"/>
          </p:nvPr>
        </p:nvSpPr>
        <p:spPr>
          <a:xfrm>
            <a:off x="883812" y="1762382"/>
            <a:ext cx="8596668" cy="4638418"/>
          </a:xfrm>
        </p:spPr>
        <p:txBody>
          <a:bodyPr/>
          <a:lstStyle/>
          <a:p>
            <a:pPr lvl="0"/>
            <a:r>
              <a:rPr lang="en-GH" sz="2200" b="1" dirty="0">
                <a:solidFill>
                  <a:schemeClr val="tx1"/>
                </a:solidFill>
              </a:rPr>
              <a:t>Transition from Theory to Practice</a:t>
            </a:r>
            <a:r>
              <a:rPr lang="en-GH" b="1" dirty="0"/>
              <a:t>:</a:t>
            </a:r>
            <a:endParaRPr lang="en-US" b="1" dirty="0"/>
          </a:p>
          <a:p>
            <a:pPr marL="0" lvl="0" indent="0">
              <a:buNone/>
            </a:pPr>
            <a:r>
              <a:rPr lang="en-GH" b="1" dirty="0"/>
              <a:t> </a:t>
            </a:r>
            <a:r>
              <a:rPr lang="en-GH" sz="1900" dirty="0">
                <a:solidFill>
                  <a:schemeClr val="tx1"/>
                </a:solidFill>
              </a:rPr>
              <a:t>Applying classroom knowledge to real-life accounting tasks initially required adjustment.</a:t>
            </a:r>
          </a:p>
          <a:p>
            <a:pPr marL="0" indent="0">
              <a:buNone/>
            </a:pPr>
            <a:r>
              <a:rPr lang="en-GH" sz="2200" b="1" dirty="0">
                <a:solidFill>
                  <a:schemeClr val="tx1"/>
                </a:solidFill>
              </a:rPr>
              <a:t>Intervention</a:t>
            </a:r>
            <a:r>
              <a:rPr lang="en-GH" dirty="0"/>
              <a:t>: </a:t>
            </a:r>
            <a:r>
              <a:rPr lang="en-GH" sz="1900" dirty="0">
                <a:solidFill>
                  <a:schemeClr val="tx1"/>
                </a:solidFill>
              </a:rPr>
              <a:t>Ask Mentors to explain how transactions relate to accounting principles</a:t>
            </a:r>
          </a:p>
          <a:p>
            <a:pPr marL="0" indent="0">
              <a:buNone/>
            </a:pPr>
            <a:r>
              <a:rPr lang="en-GH" dirty="0"/>
              <a:t> </a:t>
            </a:r>
          </a:p>
          <a:p>
            <a:pPr lvl="0"/>
            <a:r>
              <a:rPr lang="en-GH" sz="2200" b="1" dirty="0">
                <a:solidFill>
                  <a:schemeClr val="tx1"/>
                </a:solidFill>
              </a:rPr>
              <a:t>Fear of making mistake</a:t>
            </a:r>
          </a:p>
          <a:p>
            <a:pPr marL="0" indent="0">
              <a:buNone/>
            </a:pPr>
            <a:r>
              <a:rPr lang="en-GH" sz="2200" b="1" dirty="0">
                <a:solidFill>
                  <a:schemeClr val="tx1"/>
                </a:solidFill>
              </a:rPr>
              <a:t>Interventions</a:t>
            </a:r>
            <a:r>
              <a:rPr lang="en-GH" sz="1900" b="1" dirty="0"/>
              <a:t>:</a:t>
            </a:r>
            <a:r>
              <a:rPr lang="en-GH" sz="1900" dirty="0"/>
              <a:t> </a:t>
            </a:r>
            <a:r>
              <a:rPr lang="en-GH" sz="1900" dirty="0">
                <a:solidFill>
                  <a:schemeClr val="tx1"/>
                </a:solidFill>
              </a:rPr>
              <a:t>Double check all entries before submitting work and asking questions rather than guessing.</a:t>
            </a:r>
          </a:p>
          <a:p>
            <a:endParaRPr lang="en-GH" dirty="0"/>
          </a:p>
        </p:txBody>
      </p:sp>
    </p:spTree>
    <p:extLst>
      <p:ext uri="{BB962C8B-B14F-4D97-AF65-F5344CB8AC3E}">
        <p14:creationId xmlns:p14="http://schemas.microsoft.com/office/powerpoint/2010/main" val="20692530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AD84B-CAF5-BB3D-F79C-A88E1190051B}"/>
              </a:ext>
            </a:extLst>
          </p:cNvPr>
          <p:cNvSpPr>
            <a:spLocks noGrp="1"/>
          </p:cNvSpPr>
          <p:nvPr>
            <p:ph type="title"/>
          </p:nvPr>
        </p:nvSpPr>
        <p:spPr>
          <a:xfrm>
            <a:off x="677334" y="156238"/>
            <a:ext cx="8596668" cy="861401"/>
          </a:xfrm>
        </p:spPr>
        <p:txBody>
          <a:bodyPr/>
          <a:lstStyle/>
          <a:p>
            <a:r>
              <a:rPr lang="en-US" dirty="0">
                <a:solidFill>
                  <a:schemeClr val="tx1"/>
                </a:solidFill>
              </a:rPr>
              <a:t>CON’T</a:t>
            </a:r>
            <a:endParaRPr lang="en-GH" dirty="0">
              <a:solidFill>
                <a:schemeClr val="tx1"/>
              </a:solidFill>
            </a:endParaRPr>
          </a:p>
        </p:txBody>
      </p:sp>
      <p:sp>
        <p:nvSpPr>
          <p:cNvPr id="3" name="Content Placeholder 2">
            <a:extLst>
              <a:ext uri="{FF2B5EF4-FFF2-40B4-BE49-F238E27FC236}">
                <a16:creationId xmlns:a16="http://schemas.microsoft.com/office/drawing/2014/main" id="{B0AF1661-A06C-1C74-99D3-03B2BA097C10}"/>
              </a:ext>
            </a:extLst>
          </p:cNvPr>
          <p:cNvSpPr>
            <a:spLocks noGrp="1"/>
          </p:cNvSpPr>
          <p:nvPr>
            <p:ph idx="1"/>
          </p:nvPr>
        </p:nvSpPr>
        <p:spPr>
          <a:xfrm>
            <a:off x="677334" y="1179871"/>
            <a:ext cx="8596668" cy="4861491"/>
          </a:xfrm>
        </p:spPr>
        <p:txBody>
          <a:bodyPr>
            <a:normAutofit lnSpcReduction="10000"/>
          </a:bodyPr>
          <a:lstStyle/>
          <a:p>
            <a:pPr lvl="0"/>
            <a:r>
              <a:rPr lang="en-GH" sz="2000" b="1" dirty="0">
                <a:solidFill>
                  <a:schemeClr val="tx1"/>
                </a:solidFill>
              </a:rPr>
              <a:t>Limited learning Opportunities</a:t>
            </a:r>
            <a:r>
              <a:rPr lang="en-GH" dirty="0"/>
              <a:t>:</a:t>
            </a:r>
            <a:endParaRPr lang="en-US" dirty="0"/>
          </a:p>
          <a:p>
            <a:pPr marL="0" lvl="0" indent="0">
              <a:buNone/>
            </a:pPr>
            <a:r>
              <a:rPr lang="en-GH" dirty="0"/>
              <a:t>Confidentiality of some financial records like the payroll and preparing the final accounts were prepared by the accountant.</a:t>
            </a:r>
          </a:p>
          <a:p>
            <a:pPr marL="0" indent="0">
              <a:buNone/>
            </a:pPr>
            <a:r>
              <a:rPr lang="en-GH" sz="2000" b="1" dirty="0">
                <a:solidFill>
                  <a:schemeClr val="tx1"/>
                </a:solidFill>
              </a:rPr>
              <a:t>Interventions</a:t>
            </a:r>
            <a:r>
              <a:rPr lang="en-GH" dirty="0"/>
              <a:t>: volunteer to assist in small accounting related activities and also observe how senior accountant perform their duties.</a:t>
            </a:r>
          </a:p>
          <a:p>
            <a:pPr marL="0" indent="0">
              <a:buNone/>
            </a:pPr>
            <a:r>
              <a:rPr lang="en-GH" dirty="0"/>
              <a:t> </a:t>
            </a:r>
          </a:p>
          <a:p>
            <a:pPr lvl="0"/>
            <a:r>
              <a:rPr lang="en-GH" sz="2000" b="1" dirty="0">
                <a:solidFill>
                  <a:schemeClr val="tx1"/>
                </a:solidFill>
              </a:rPr>
              <a:t>Limited technical skills</a:t>
            </a:r>
            <a:r>
              <a:rPr lang="en-GH" dirty="0"/>
              <a:t>:</a:t>
            </a:r>
          </a:p>
          <a:p>
            <a:pPr marL="0" indent="0">
              <a:buNone/>
            </a:pPr>
            <a:r>
              <a:rPr lang="en-GH" dirty="0"/>
              <a:t>Using advanced features Microsoft excel</a:t>
            </a:r>
          </a:p>
          <a:p>
            <a:pPr marL="0" indent="0">
              <a:buNone/>
            </a:pPr>
            <a:r>
              <a:rPr lang="en-GH" sz="2000" b="1" dirty="0">
                <a:solidFill>
                  <a:schemeClr val="tx1"/>
                </a:solidFill>
              </a:rPr>
              <a:t>Interventions</a:t>
            </a:r>
            <a:r>
              <a:rPr lang="en-GH" b="1" dirty="0"/>
              <a:t>: </a:t>
            </a:r>
            <a:r>
              <a:rPr lang="en-GH" dirty="0"/>
              <a:t>Taking free online tutorials on excel, practicing data entry carefully to improve speed and accuracy.</a:t>
            </a:r>
            <a:endParaRPr lang="en-US" dirty="0"/>
          </a:p>
          <a:p>
            <a:pPr marL="0" indent="0">
              <a:buNone/>
            </a:pPr>
            <a:endParaRPr lang="en-GH" dirty="0"/>
          </a:p>
          <a:p>
            <a:pPr lvl="0"/>
            <a:r>
              <a:rPr lang="en-GH" sz="2000" b="1" dirty="0">
                <a:solidFill>
                  <a:schemeClr val="tx1"/>
                </a:solidFill>
              </a:rPr>
              <a:t>Use of Manual Systems</a:t>
            </a:r>
            <a:endParaRPr lang="en-GH" sz="2000" dirty="0">
              <a:solidFill>
                <a:schemeClr val="tx1"/>
              </a:solidFill>
            </a:endParaRPr>
          </a:p>
          <a:p>
            <a:pPr marL="0" indent="0">
              <a:buNone/>
            </a:pPr>
            <a:r>
              <a:rPr lang="en-GH" dirty="0"/>
              <a:t>Some transactions are recorded using the manual accounting systems, including physical receipt books and handwritten cashbooks.</a:t>
            </a:r>
          </a:p>
          <a:p>
            <a:endParaRPr lang="en-GH" dirty="0"/>
          </a:p>
          <a:p>
            <a:endParaRPr lang="en-GH" dirty="0"/>
          </a:p>
        </p:txBody>
      </p:sp>
    </p:spTree>
    <p:extLst>
      <p:ext uri="{BB962C8B-B14F-4D97-AF65-F5344CB8AC3E}">
        <p14:creationId xmlns:p14="http://schemas.microsoft.com/office/powerpoint/2010/main" val="21097015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748481-5782-9AB7-88F4-5D2FEC9F5971}"/>
              </a:ext>
            </a:extLst>
          </p:cNvPr>
          <p:cNvSpPr>
            <a:spLocks noGrp="1"/>
          </p:cNvSpPr>
          <p:nvPr>
            <p:ph type="title"/>
          </p:nvPr>
        </p:nvSpPr>
        <p:spPr>
          <a:xfrm>
            <a:off x="677334" y="167148"/>
            <a:ext cx="8596668" cy="968477"/>
          </a:xfrm>
        </p:spPr>
        <p:txBody>
          <a:bodyPr>
            <a:normAutofit fontScale="90000"/>
          </a:bodyPr>
          <a:lstStyle/>
          <a:p>
            <a:r>
              <a:rPr lang="en-GH" b="1" dirty="0">
                <a:solidFill>
                  <a:schemeClr val="tx1"/>
                </a:solidFill>
              </a:rPr>
              <a:t>Achievement after the internship program</a:t>
            </a:r>
            <a:endParaRPr lang="en-GH" dirty="0">
              <a:solidFill>
                <a:schemeClr val="tx1"/>
              </a:solidFill>
            </a:endParaRPr>
          </a:p>
        </p:txBody>
      </p:sp>
      <p:sp>
        <p:nvSpPr>
          <p:cNvPr id="3" name="Content Placeholder 2">
            <a:extLst>
              <a:ext uri="{FF2B5EF4-FFF2-40B4-BE49-F238E27FC236}">
                <a16:creationId xmlns:a16="http://schemas.microsoft.com/office/drawing/2014/main" id="{350C3AF7-4B76-5C17-8709-6E7479EC18B6}"/>
              </a:ext>
            </a:extLst>
          </p:cNvPr>
          <p:cNvSpPr>
            <a:spLocks noGrp="1"/>
          </p:cNvSpPr>
          <p:nvPr>
            <p:ph idx="1"/>
          </p:nvPr>
        </p:nvSpPr>
        <p:spPr>
          <a:xfrm>
            <a:off x="677334" y="1342103"/>
            <a:ext cx="8850124" cy="4837471"/>
          </a:xfrm>
        </p:spPr>
        <p:txBody>
          <a:bodyPr>
            <a:normAutofit/>
          </a:bodyPr>
          <a:lstStyle/>
          <a:p>
            <a:pPr lvl="0"/>
            <a:r>
              <a:rPr lang="en-GH" sz="2000" b="1" dirty="0">
                <a:solidFill>
                  <a:schemeClr val="tx1"/>
                </a:solidFill>
              </a:rPr>
              <a:t>Practical Application of Accounting Knowledge:</a:t>
            </a:r>
          </a:p>
          <a:p>
            <a:pPr marL="0" indent="0">
              <a:buNone/>
            </a:pPr>
            <a:r>
              <a:rPr lang="en-GH" sz="1900" dirty="0">
                <a:solidFill>
                  <a:schemeClr val="tx1"/>
                </a:solidFill>
              </a:rPr>
              <a:t>One major achievement is the ability to apply theoretical accounting principles to real-life financial activities such as recording transactions, preparing vouchers.</a:t>
            </a:r>
            <a:endParaRPr lang="en-US" sz="1900" dirty="0">
              <a:solidFill>
                <a:schemeClr val="tx1"/>
              </a:solidFill>
            </a:endParaRPr>
          </a:p>
          <a:p>
            <a:pPr marL="0" indent="0">
              <a:buNone/>
            </a:pPr>
            <a:endParaRPr lang="en-GH" dirty="0"/>
          </a:p>
          <a:p>
            <a:pPr lvl="0"/>
            <a:r>
              <a:rPr lang="en-GH" sz="2000" b="1" dirty="0">
                <a:solidFill>
                  <a:schemeClr val="tx1"/>
                </a:solidFill>
              </a:rPr>
              <a:t>Development of Professional Skills</a:t>
            </a:r>
            <a:r>
              <a:rPr lang="en-GH" b="1" dirty="0"/>
              <a:t>:</a:t>
            </a:r>
            <a:endParaRPr lang="en-GH" dirty="0"/>
          </a:p>
          <a:p>
            <a:pPr marL="0" indent="0">
              <a:buNone/>
            </a:pPr>
            <a:r>
              <a:rPr lang="en-GH" sz="1900" dirty="0">
                <a:solidFill>
                  <a:schemeClr val="tx1"/>
                </a:solidFill>
              </a:rPr>
              <a:t>The program helps build essential workplace skills such as communication, teamwork, time management, and responsibility.</a:t>
            </a:r>
            <a:endParaRPr lang="en-US" sz="1900" dirty="0">
              <a:solidFill>
                <a:schemeClr val="tx1"/>
              </a:solidFill>
            </a:endParaRPr>
          </a:p>
          <a:p>
            <a:pPr marL="0" indent="0">
              <a:buNone/>
            </a:pPr>
            <a:endParaRPr lang="en-GH" sz="2000" b="1" dirty="0">
              <a:solidFill>
                <a:schemeClr val="tx1"/>
              </a:solidFill>
            </a:endParaRPr>
          </a:p>
          <a:p>
            <a:pPr lvl="0"/>
            <a:r>
              <a:rPr lang="en-GH" sz="2000" b="1" dirty="0">
                <a:solidFill>
                  <a:schemeClr val="tx1"/>
                </a:solidFill>
              </a:rPr>
              <a:t>Understanding of School Financial Administration</a:t>
            </a:r>
            <a:r>
              <a:rPr lang="en-GH" b="1" dirty="0"/>
              <a:t>:</a:t>
            </a:r>
            <a:endParaRPr lang="en-GH" dirty="0"/>
          </a:p>
          <a:p>
            <a:pPr marL="0" indent="0">
              <a:buNone/>
            </a:pPr>
            <a:r>
              <a:rPr lang="en-GH" sz="1900" dirty="0">
                <a:solidFill>
                  <a:schemeClr val="tx1"/>
                </a:solidFill>
              </a:rPr>
              <a:t>Gain deeper knowledge of how financial operations are managed within an educational institution, including fee collection, budgeting, payroll observation, and financial reporting.</a:t>
            </a:r>
          </a:p>
          <a:p>
            <a:endParaRPr lang="en-GH" dirty="0"/>
          </a:p>
        </p:txBody>
      </p:sp>
    </p:spTree>
    <p:extLst>
      <p:ext uri="{BB962C8B-B14F-4D97-AF65-F5344CB8AC3E}">
        <p14:creationId xmlns:p14="http://schemas.microsoft.com/office/powerpoint/2010/main" val="16501011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A8798-41D5-BD7A-C4BF-CC409BA6BFCE}"/>
              </a:ext>
            </a:extLst>
          </p:cNvPr>
          <p:cNvSpPr>
            <a:spLocks noGrp="1"/>
          </p:cNvSpPr>
          <p:nvPr>
            <p:ph type="title"/>
          </p:nvPr>
        </p:nvSpPr>
        <p:spPr>
          <a:xfrm>
            <a:off x="485605" y="113632"/>
            <a:ext cx="8596668" cy="703006"/>
          </a:xfrm>
        </p:spPr>
        <p:txBody>
          <a:bodyPr/>
          <a:lstStyle/>
          <a:p>
            <a:r>
              <a:rPr lang="en-US" dirty="0">
                <a:solidFill>
                  <a:schemeClr val="tx1"/>
                </a:solidFill>
              </a:rPr>
              <a:t>CON’T</a:t>
            </a:r>
            <a:endParaRPr lang="en-GH" dirty="0">
              <a:solidFill>
                <a:schemeClr val="tx1"/>
              </a:solidFill>
            </a:endParaRPr>
          </a:p>
        </p:txBody>
      </p:sp>
      <p:sp>
        <p:nvSpPr>
          <p:cNvPr id="3" name="Content Placeholder 2">
            <a:extLst>
              <a:ext uri="{FF2B5EF4-FFF2-40B4-BE49-F238E27FC236}">
                <a16:creationId xmlns:a16="http://schemas.microsoft.com/office/drawing/2014/main" id="{D885E67A-F31B-9732-8B74-4CE658C93CA6}"/>
              </a:ext>
            </a:extLst>
          </p:cNvPr>
          <p:cNvSpPr>
            <a:spLocks noGrp="1"/>
          </p:cNvSpPr>
          <p:nvPr>
            <p:ph idx="1"/>
          </p:nvPr>
        </p:nvSpPr>
        <p:spPr>
          <a:xfrm>
            <a:off x="662586" y="1659144"/>
            <a:ext cx="8596668" cy="3880773"/>
          </a:xfrm>
        </p:spPr>
        <p:txBody>
          <a:bodyPr/>
          <a:lstStyle/>
          <a:p>
            <a:pPr lvl="0"/>
            <a:r>
              <a:rPr lang="en-GH" sz="2000" b="1" dirty="0">
                <a:solidFill>
                  <a:schemeClr val="tx1"/>
                </a:solidFill>
              </a:rPr>
              <a:t>Improved Bookkeeping Skills:</a:t>
            </a:r>
            <a:endParaRPr lang="en-GH" sz="2000" dirty="0">
              <a:solidFill>
                <a:schemeClr val="tx1"/>
              </a:solidFill>
            </a:endParaRPr>
          </a:p>
          <a:p>
            <a:pPr marL="0" indent="0">
              <a:buNone/>
            </a:pPr>
            <a:r>
              <a:rPr lang="en-GH" sz="1900" dirty="0">
                <a:solidFill>
                  <a:schemeClr val="tx1"/>
                </a:solidFill>
              </a:rPr>
              <a:t>The internship enhances competence in maintaining cashbooks, ledgers, and other financial records accurately and systematically</a:t>
            </a:r>
            <a:r>
              <a:rPr lang="en-GH" sz="2000" dirty="0">
                <a:solidFill>
                  <a:schemeClr val="tx1"/>
                </a:solidFill>
              </a:rPr>
              <a:t>.</a:t>
            </a:r>
          </a:p>
          <a:p>
            <a:pPr lvl="0"/>
            <a:endParaRPr lang="en-US" b="1" dirty="0"/>
          </a:p>
          <a:p>
            <a:pPr lvl="0"/>
            <a:endParaRPr lang="en-US" sz="2000" b="1" dirty="0"/>
          </a:p>
          <a:p>
            <a:pPr lvl="0"/>
            <a:r>
              <a:rPr lang="en-GH" sz="2000" b="1" dirty="0">
                <a:solidFill>
                  <a:schemeClr val="tx1"/>
                </a:solidFill>
              </a:rPr>
              <a:t>Improved Computer and Software Skills</a:t>
            </a:r>
            <a:r>
              <a:rPr lang="en-GH" b="1" dirty="0"/>
              <a:t>:</a:t>
            </a:r>
            <a:endParaRPr lang="en-GH" dirty="0"/>
          </a:p>
          <a:p>
            <a:pPr marL="0" indent="0">
              <a:buNone/>
            </a:pPr>
            <a:r>
              <a:rPr lang="en-GH" sz="1900" dirty="0">
                <a:solidFill>
                  <a:schemeClr val="tx1"/>
                </a:solidFill>
              </a:rPr>
              <a:t>Exposure to accounting software and spreadsheet tools enhances technical competence and efficiency.</a:t>
            </a:r>
          </a:p>
          <a:p>
            <a:endParaRPr lang="en-GH" dirty="0"/>
          </a:p>
        </p:txBody>
      </p:sp>
    </p:spTree>
    <p:extLst>
      <p:ext uri="{BB962C8B-B14F-4D97-AF65-F5344CB8AC3E}">
        <p14:creationId xmlns:p14="http://schemas.microsoft.com/office/powerpoint/2010/main" val="22442124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D1BDF-FD2B-A393-B782-65854E1DB2C8}"/>
              </a:ext>
            </a:extLst>
          </p:cNvPr>
          <p:cNvSpPr>
            <a:spLocks noGrp="1"/>
          </p:cNvSpPr>
          <p:nvPr>
            <p:ph type="title"/>
          </p:nvPr>
        </p:nvSpPr>
        <p:spPr>
          <a:xfrm>
            <a:off x="795322" y="0"/>
            <a:ext cx="8596668" cy="816638"/>
          </a:xfrm>
        </p:spPr>
        <p:txBody>
          <a:bodyPr/>
          <a:lstStyle/>
          <a:p>
            <a:pPr algn="ctr"/>
            <a:r>
              <a:rPr lang="en-GH" b="1" dirty="0">
                <a:solidFill>
                  <a:schemeClr val="tx1"/>
                </a:solidFill>
              </a:rPr>
              <a:t>Insight Gained</a:t>
            </a:r>
            <a:endParaRPr lang="en-GH" dirty="0">
              <a:solidFill>
                <a:schemeClr val="tx1"/>
              </a:solidFill>
            </a:endParaRPr>
          </a:p>
        </p:txBody>
      </p:sp>
      <p:sp>
        <p:nvSpPr>
          <p:cNvPr id="3" name="Content Placeholder 2">
            <a:extLst>
              <a:ext uri="{FF2B5EF4-FFF2-40B4-BE49-F238E27FC236}">
                <a16:creationId xmlns:a16="http://schemas.microsoft.com/office/drawing/2014/main" id="{4CFA2C1B-9318-0D07-7C46-6C6EE44D9425}"/>
              </a:ext>
            </a:extLst>
          </p:cNvPr>
          <p:cNvSpPr>
            <a:spLocks noGrp="1"/>
          </p:cNvSpPr>
          <p:nvPr>
            <p:ph idx="1"/>
          </p:nvPr>
        </p:nvSpPr>
        <p:spPr>
          <a:xfrm>
            <a:off x="677334" y="1703389"/>
            <a:ext cx="8596668" cy="4181217"/>
          </a:xfrm>
        </p:spPr>
        <p:txBody>
          <a:bodyPr>
            <a:normAutofit/>
          </a:bodyPr>
          <a:lstStyle/>
          <a:p>
            <a:pPr marL="0" lvl="0" indent="0">
              <a:buNone/>
            </a:pPr>
            <a:r>
              <a:rPr lang="en-US" sz="2400" dirty="0">
                <a:solidFill>
                  <a:schemeClr val="tx1"/>
                </a:solidFill>
              </a:rPr>
              <a:t>During my internship at the account office the insight I gained includes:</a:t>
            </a:r>
          </a:p>
          <a:p>
            <a:pPr marL="0" lvl="0" indent="0">
              <a:buNone/>
            </a:pPr>
            <a:endParaRPr lang="en-US" sz="2400" dirty="0">
              <a:solidFill>
                <a:schemeClr val="tx1"/>
              </a:solidFill>
            </a:endParaRPr>
          </a:p>
          <a:p>
            <a:pPr lvl="0"/>
            <a:r>
              <a:rPr lang="en-GH" sz="2400" dirty="0">
                <a:solidFill>
                  <a:schemeClr val="tx1"/>
                </a:solidFill>
              </a:rPr>
              <a:t>Effective communication</a:t>
            </a:r>
          </a:p>
          <a:p>
            <a:pPr lvl="0"/>
            <a:r>
              <a:rPr lang="en-GH" sz="2400" dirty="0">
                <a:solidFill>
                  <a:schemeClr val="tx1"/>
                </a:solidFill>
              </a:rPr>
              <a:t>Collaboration within a team</a:t>
            </a:r>
          </a:p>
          <a:p>
            <a:pPr lvl="0"/>
            <a:r>
              <a:rPr lang="en-GH" sz="2400" dirty="0">
                <a:solidFill>
                  <a:schemeClr val="tx1"/>
                </a:solidFill>
              </a:rPr>
              <a:t>Time management</a:t>
            </a:r>
          </a:p>
          <a:p>
            <a:pPr lvl="0"/>
            <a:r>
              <a:rPr lang="en-GH" sz="2400" dirty="0">
                <a:solidFill>
                  <a:schemeClr val="tx1"/>
                </a:solidFill>
              </a:rPr>
              <a:t>Analytical thinking and problem-solving</a:t>
            </a:r>
          </a:p>
          <a:p>
            <a:pPr lvl="0"/>
            <a:r>
              <a:rPr lang="en-GH" sz="2400" dirty="0">
                <a:solidFill>
                  <a:schemeClr val="tx1"/>
                </a:solidFill>
              </a:rPr>
              <a:t>Professional ethics and confidentiality</a:t>
            </a:r>
          </a:p>
          <a:p>
            <a:endParaRPr lang="en-GH" sz="2400" dirty="0">
              <a:solidFill>
                <a:schemeClr val="tx1"/>
              </a:solidFill>
            </a:endParaRPr>
          </a:p>
        </p:txBody>
      </p:sp>
    </p:spTree>
    <p:extLst>
      <p:ext uri="{BB962C8B-B14F-4D97-AF65-F5344CB8AC3E}">
        <p14:creationId xmlns:p14="http://schemas.microsoft.com/office/powerpoint/2010/main" val="5140418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625113-0D50-CC79-4DD6-1938A7560892}"/>
              </a:ext>
            </a:extLst>
          </p:cNvPr>
          <p:cNvSpPr>
            <a:spLocks noGrp="1"/>
          </p:cNvSpPr>
          <p:nvPr>
            <p:ph type="title"/>
          </p:nvPr>
        </p:nvSpPr>
        <p:spPr>
          <a:xfrm>
            <a:off x="677334" y="152400"/>
            <a:ext cx="8596668" cy="850490"/>
          </a:xfrm>
        </p:spPr>
        <p:txBody>
          <a:bodyPr/>
          <a:lstStyle/>
          <a:p>
            <a:pPr algn="ctr"/>
            <a:r>
              <a:rPr lang="en-GH" b="1" u="sng" dirty="0">
                <a:solidFill>
                  <a:schemeClr val="tx1"/>
                </a:solidFill>
              </a:rPr>
              <a:t>Recommendations</a:t>
            </a:r>
            <a:endParaRPr lang="en-GH" dirty="0">
              <a:solidFill>
                <a:schemeClr val="tx1"/>
              </a:solidFill>
            </a:endParaRPr>
          </a:p>
        </p:txBody>
      </p:sp>
      <p:sp>
        <p:nvSpPr>
          <p:cNvPr id="3" name="Content Placeholder 2">
            <a:extLst>
              <a:ext uri="{FF2B5EF4-FFF2-40B4-BE49-F238E27FC236}">
                <a16:creationId xmlns:a16="http://schemas.microsoft.com/office/drawing/2014/main" id="{03E87B67-8BC0-B8E8-B14C-4AB2ED467051}"/>
              </a:ext>
            </a:extLst>
          </p:cNvPr>
          <p:cNvSpPr>
            <a:spLocks noGrp="1"/>
          </p:cNvSpPr>
          <p:nvPr>
            <p:ph idx="1"/>
          </p:nvPr>
        </p:nvSpPr>
        <p:spPr>
          <a:xfrm>
            <a:off x="780573" y="1762383"/>
            <a:ext cx="8596668" cy="3880773"/>
          </a:xfrm>
        </p:spPr>
        <p:txBody>
          <a:bodyPr>
            <a:normAutofit/>
          </a:bodyPr>
          <a:lstStyle/>
          <a:p>
            <a:pPr marL="0" indent="0">
              <a:buNone/>
            </a:pPr>
            <a:r>
              <a:rPr lang="en-GH" sz="2000" dirty="0">
                <a:solidFill>
                  <a:schemeClr val="tx1"/>
                </a:solidFill>
              </a:rPr>
              <a:t>Based on my experience, I suggest the following improvements:</a:t>
            </a:r>
            <a:endParaRPr lang="en-US" sz="2000" dirty="0">
              <a:solidFill>
                <a:schemeClr val="tx1"/>
              </a:solidFill>
            </a:endParaRPr>
          </a:p>
          <a:p>
            <a:pPr marL="0" indent="0">
              <a:buNone/>
            </a:pPr>
            <a:endParaRPr lang="en-GH" sz="2000" dirty="0">
              <a:solidFill>
                <a:schemeClr val="tx1"/>
              </a:solidFill>
            </a:endParaRPr>
          </a:p>
          <a:p>
            <a:pPr lvl="0"/>
            <a:r>
              <a:rPr lang="en-GH" sz="2000" dirty="0">
                <a:solidFill>
                  <a:schemeClr val="tx1"/>
                </a:solidFill>
              </a:rPr>
              <a:t>Introducing structured orientation sessions for interns to enhance early understanding of office procedures.</a:t>
            </a:r>
          </a:p>
          <a:p>
            <a:pPr lvl="0"/>
            <a:endParaRPr lang="en-US" sz="2000" dirty="0">
              <a:solidFill>
                <a:schemeClr val="tx1"/>
              </a:solidFill>
            </a:endParaRPr>
          </a:p>
          <a:p>
            <a:pPr lvl="0"/>
            <a:r>
              <a:rPr lang="en-GH" sz="2000" dirty="0">
                <a:solidFill>
                  <a:schemeClr val="tx1"/>
                </a:solidFill>
              </a:rPr>
              <a:t>Organizing periodic training workshops to strengthen practical skills.</a:t>
            </a:r>
          </a:p>
          <a:p>
            <a:pPr lvl="0"/>
            <a:endParaRPr lang="en-US" sz="2000" dirty="0">
              <a:solidFill>
                <a:schemeClr val="tx1"/>
              </a:solidFill>
            </a:endParaRPr>
          </a:p>
          <a:p>
            <a:pPr lvl="0"/>
            <a:r>
              <a:rPr lang="en-GH" sz="2000" dirty="0">
                <a:solidFill>
                  <a:schemeClr val="tx1"/>
                </a:solidFill>
              </a:rPr>
              <a:t>Enhancing automation of accounting systems to improve operational efficiency.</a:t>
            </a:r>
          </a:p>
          <a:p>
            <a:endParaRPr lang="en-GH" sz="2000" dirty="0">
              <a:solidFill>
                <a:schemeClr val="tx1"/>
              </a:solidFill>
            </a:endParaRPr>
          </a:p>
          <a:p>
            <a:endParaRPr lang="en-GH" sz="2000" dirty="0">
              <a:solidFill>
                <a:schemeClr val="tx1"/>
              </a:solidFill>
            </a:endParaRPr>
          </a:p>
        </p:txBody>
      </p:sp>
    </p:spTree>
    <p:extLst>
      <p:ext uri="{BB962C8B-B14F-4D97-AF65-F5344CB8AC3E}">
        <p14:creationId xmlns:p14="http://schemas.microsoft.com/office/powerpoint/2010/main" val="5128436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A6619D-838E-FCF3-B3AC-A1836602C2A0}"/>
              </a:ext>
            </a:extLst>
          </p:cNvPr>
          <p:cNvSpPr>
            <a:spLocks noGrp="1"/>
          </p:cNvSpPr>
          <p:nvPr>
            <p:ph type="title"/>
          </p:nvPr>
        </p:nvSpPr>
        <p:spPr>
          <a:xfrm>
            <a:off x="677334" y="506361"/>
            <a:ext cx="8596668" cy="850490"/>
          </a:xfrm>
        </p:spPr>
        <p:txBody>
          <a:bodyPr>
            <a:normAutofit/>
          </a:bodyPr>
          <a:lstStyle/>
          <a:p>
            <a:pPr algn="ctr"/>
            <a:r>
              <a:rPr lang="en-GH" b="1" dirty="0">
                <a:solidFill>
                  <a:schemeClr val="tx1"/>
                </a:solidFill>
              </a:rPr>
              <a:t> </a:t>
            </a:r>
            <a:r>
              <a:rPr lang="en-GH" b="1" u="sng" dirty="0">
                <a:solidFill>
                  <a:schemeClr val="tx1"/>
                </a:solidFill>
              </a:rPr>
              <a:t>CONCLUSION</a:t>
            </a:r>
            <a:endParaRPr lang="en-GH" dirty="0">
              <a:solidFill>
                <a:schemeClr val="tx1"/>
              </a:solidFill>
            </a:endParaRPr>
          </a:p>
        </p:txBody>
      </p:sp>
      <p:sp>
        <p:nvSpPr>
          <p:cNvPr id="3" name="Content Placeholder 2">
            <a:extLst>
              <a:ext uri="{FF2B5EF4-FFF2-40B4-BE49-F238E27FC236}">
                <a16:creationId xmlns:a16="http://schemas.microsoft.com/office/drawing/2014/main" id="{1959B845-3682-1597-C765-D0CDB1C94059}"/>
              </a:ext>
            </a:extLst>
          </p:cNvPr>
          <p:cNvSpPr>
            <a:spLocks noGrp="1"/>
          </p:cNvSpPr>
          <p:nvPr>
            <p:ph idx="1"/>
          </p:nvPr>
        </p:nvSpPr>
        <p:spPr>
          <a:xfrm>
            <a:off x="677334" y="1762383"/>
            <a:ext cx="8596668" cy="3880773"/>
          </a:xfrm>
        </p:spPr>
        <p:txBody>
          <a:bodyPr>
            <a:normAutofit/>
          </a:bodyPr>
          <a:lstStyle/>
          <a:p>
            <a:pPr marL="0" indent="0">
              <a:buNone/>
            </a:pPr>
            <a:r>
              <a:rPr lang="en-GH" sz="2000" dirty="0">
                <a:solidFill>
                  <a:schemeClr val="tx1"/>
                </a:solidFill>
              </a:rPr>
              <a:t>The internship at the Accounts Office of the </a:t>
            </a:r>
            <a:r>
              <a:rPr lang="en-GH" sz="2000" dirty="0" err="1">
                <a:solidFill>
                  <a:schemeClr val="tx1"/>
                </a:solidFill>
              </a:rPr>
              <a:t>Adjen</a:t>
            </a:r>
            <a:r>
              <a:rPr lang="en-GH" sz="2000" dirty="0">
                <a:solidFill>
                  <a:schemeClr val="tx1"/>
                </a:solidFill>
              </a:rPr>
              <a:t> </a:t>
            </a:r>
            <a:r>
              <a:rPr lang="en-GH" sz="2000" dirty="0" err="1">
                <a:solidFill>
                  <a:schemeClr val="tx1"/>
                </a:solidFill>
              </a:rPr>
              <a:t>Kotoku</a:t>
            </a:r>
            <a:r>
              <a:rPr lang="en-GH" sz="2000" dirty="0">
                <a:solidFill>
                  <a:schemeClr val="tx1"/>
                </a:solidFill>
              </a:rPr>
              <a:t> Senior High School was an enriching and informative experience. It provided practical exposure to financial administration in an educational institution and reinforced my academic learning. The attachment enhanced my technical knowledge, professional behaviour, and readiness for future career opportunities in accounting and finance. </a:t>
            </a:r>
            <a:endParaRPr lang="en-US" sz="2000" dirty="0">
              <a:solidFill>
                <a:schemeClr val="tx1"/>
              </a:solidFill>
            </a:endParaRPr>
          </a:p>
          <a:p>
            <a:pPr marL="0" indent="0">
              <a:buNone/>
            </a:pPr>
            <a:endParaRPr lang="en-GH" sz="2000" dirty="0">
              <a:solidFill>
                <a:schemeClr val="tx1"/>
              </a:solidFill>
            </a:endParaRPr>
          </a:p>
          <a:p>
            <a:pPr marL="0" indent="0">
              <a:buNone/>
            </a:pPr>
            <a:r>
              <a:rPr lang="en-GH" sz="2000" dirty="0">
                <a:solidFill>
                  <a:schemeClr val="tx1"/>
                </a:solidFill>
              </a:rPr>
              <a:t>Overall, the experience successfully met its objectives and contributed positively to my academic and professional growth.</a:t>
            </a:r>
          </a:p>
          <a:p>
            <a:endParaRPr lang="en-GH" sz="2000" dirty="0">
              <a:solidFill>
                <a:schemeClr val="tx1"/>
              </a:solidFill>
            </a:endParaRPr>
          </a:p>
        </p:txBody>
      </p:sp>
    </p:spTree>
    <p:extLst>
      <p:ext uri="{BB962C8B-B14F-4D97-AF65-F5344CB8AC3E}">
        <p14:creationId xmlns:p14="http://schemas.microsoft.com/office/powerpoint/2010/main" val="42263987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7908D7-A66B-5D17-B9AE-A570F7C93363}"/>
              </a:ext>
            </a:extLst>
          </p:cNvPr>
          <p:cNvSpPr>
            <a:spLocks noGrp="1"/>
          </p:cNvSpPr>
          <p:nvPr>
            <p:ph type="title"/>
          </p:nvPr>
        </p:nvSpPr>
        <p:spPr/>
        <p:txBody>
          <a:bodyPr/>
          <a:lstStyle/>
          <a:p>
            <a:endParaRPr lang="en-GH"/>
          </a:p>
        </p:txBody>
      </p:sp>
      <p:sp>
        <p:nvSpPr>
          <p:cNvPr id="3" name="Content Placeholder 2">
            <a:extLst>
              <a:ext uri="{FF2B5EF4-FFF2-40B4-BE49-F238E27FC236}">
                <a16:creationId xmlns:a16="http://schemas.microsoft.com/office/drawing/2014/main" id="{1E4EB2B5-B432-A913-550F-244F5393634C}"/>
              </a:ext>
            </a:extLst>
          </p:cNvPr>
          <p:cNvSpPr>
            <a:spLocks noGrp="1"/>
          </p:cNvSpPr>
          <p:nvPr>
            <p:ph idx="1"/>
          </p:nvPr>
        </p:nvSpPr>
        <p:spPr/>
        <p:txBody>
          <a:bodyPr/>
          <a:lstStyle/>
          <a:p>
            <a:pPr algn="r"/>
            <a:r>
              <a:rPr lang="en-GH" b="1" dirty="0"/>
              <a:t>Prepared by:</a:t>
            </a:r>
            <a:br>
              <a:rPr lang="en-GH" dirty="0"/>
            </a:br>
            <a:r>
              <a:rPr lang="en-GH" dirty="0"/>
              <a:t>[Ampadu Bismark Kyei]</a:t>
            </a:r>
            <a:br>
              <a:rPr lang="en-GH" dirty="0"/>
            </a:br>
            <a:r>
              <a:rPr lang="en-GH" dirty="0"/>
              <a:t>[BBA Accounting]</a:t>
            </a:r>
            <a:br>
              <a:rPr lang="en-GH" dirty="0"/>
            </a:br>
            <a:r>
              <a:rPr lang="en-GH" dirty="0"/>
              <a:t>[ADJEN KOTOKU SENIOR HIGH SCHOOL]</a:t>
            </a:r>
            <a:br>
              <a:rPr lang="en-GH" dirty="0"/>
            </a:br>
            <a:r>
              <a:rPr lang="en-GH" dirty="0"/>
              <a:t>[20</a:t>
            </a:r>
            <a:r>
              <a:rPr lang="en-GH" baseline="30000" dirty="0"/>
              <a:t>th </a:t>
            </a:r>
            <a:r>
              <a:rPr lang="en-GH" dirty="0"/>
              <a:t>April, 2026]</a:t>
            </a:r>
          </a:p>
          <a:p>
            <a:pPr algn="r"/>
            <a:endParaRPr lang="en-GH" dirty="0"/>
          </a:p>
        </p:txBody>
      </p:sp>
    </p:spTree>
    <p:extLst>
      <p:ext uri="{BB962C8B-B14F-4D97-AF65-F5344CB8AC3E}">
        <p14:creationId xmlns:p14="http://schemas.microsoft.com/office/powerpoint/2010/main" val="13336310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04F2DB-E6AC-29B3-73F1-F162B7D551AF}"/>
              </a:ext>
            </a:extLst>
          </p:cNvPr>
          <p:cNvSpPr>
            <a:spLocks noGrp="1"/>
          </p:cNvSpPr>
          <p:nvPr>
            <p:ph type="title"/>
          </p:nvPr>
        </p:nvSpPr>
        <p:spPr/>
        <p:txBody>
          <a:bodyPr/>
          <a:lstStyle/>
          <a:p>
            <a:r>
              <a:rPr lang="en-US" dirty="0"/>
              <a:t> </a:t>
            </a:r>
            <a:endParaRPr lang="en-GH" dirty="0"/>
          </a:p>
        </p:txBody>
      </p:sp>
      <p:sp>
        <p:nvSpPr>
          <p:cNvPr id="3" name="Content Placeholder 2">
            <a:extLst>
              <a:ext uri="{FF2B5EF4-FFF2-40B4-BE49-F238E27FC236}">
                <a16:creationId xmlns:a16="http://schemas.microsoft.com/office/drawing/2014/main" id="{615FECEA-19B8-0C46-5624-613A774D9425}"/>
              </a:ext>
            </a:extLst>
          </p:cNvPr>
          <p:cNvSpPr>
            <a:spLocks noGrp="1"/>
          </p:cNvSpPr>
          <p:nvPr>
            <p:ph idx="1"/>
          </p:nvPr>
        </p:nvSpPr>
        <p:spPr/>
        <p:txBody>
          <a:bodyPr>
            <a:normAutofit/>
          </a:bodyPr>
          <a:lstStyle/>
          <a:p>
            <a:pPr marL="0" indent="0" algn="ctr">
              <a:buNone/>
            </a:pPr>
            <a:endParaRPr lang="en-US" sz="4000" dirty="0">
              <a:latin typeface="Algerian" panose="04020705040A02060702" pitchFamily="82" charset="0"/>
            </a:endParaRPr>
          </a:p>
          <a:p>
            <a:pPr marL="0" indent="0" algn="ctr">
              <a:buNone/>
            </a:pPr>
            <a:r>
              <a:rPr lang="en-US" sz="6000" dirty="0">
                <a:latin typeface="Algerian" panose="04020705040A02060702" pitchFamily="82" charset="0"/>
              </a:rPr>
              <a:t>THANK YOU</a:t>
            </a:r>
            <a:endParaRPr lang="en-GH" sz="6000" dirty="0">
              <a:latin typeface="Algerian" panose="04020705040A02060702" pitchFamily="82" charset="0"/>
            </a:endParaRPr>
          </a:p>
        </p:txBody>
      </p:sp>
    </p:spTree>
    <p:extLst>
      <p:ext uri="{BB962C8B-B14F-4D97-AF65-F5344CB8AC3E}">
        <p14:creationId xmlns:p14="http://schemas.microsoft.com/office/powerpoint/2010/main" val="12928385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43D12-6086-B0DD-416C-DDDB79E54CBD}"/>
              </a:ext>
            </a:extLst>
          </p:cNvPr>
          <p:cNvSpPr>
            <a:spLocks noGrp="1"/>
          </p:cNvSpPr>
          <p:nvPr>
            <p:ph type="title"/>
          </p:nvPr>
        </p:nvSpPr>
        <p:spPr>
          <a:xfrm>
            <a:off x="972299" y="82498"/>
            <a:ext cx="8596668" cy="846652"/>
          </a:xfrm>
        </p:spPr>
        <p:txBody>
          <a:bodyPr>
            <a:normAutofit fontScale="90000"/>
          </a:bodyPr>
          <a:lstStyle/>
          <a:p>
            <a:pPr algn="ctr"/>
            <a:r>
              <a:rPr lang="en-GH" b="1" u="sng" dirty="0">
                <a:solidFill>
                  <a:schemeClr val="tx1"/>
                </a:solidFill>
              </a:rPr>
              <a:t>Internship Report</a:t>
            </a:r>
            <a:br>
              <a:rPr lang="en-GH" dirty="0"/>
            </a:br>
            <a:endParaRPr lang="en-GH" dirty="0"/>
          </a:p>
        </p:txBody>
      </p:sp>
      <p:sp>
        <p:nvSpPr>
          <p:cNvPr id="3" name="Content Placeholder 2">
            <a:extLst>
              <a:ext uri="{FF2B5EF4-FFF2-40B4-BE49-F238E27FC236}">
                <a16:creationId xmlns:a16="http://schemas.microsoft.com/office/drawing/2014/main" id="{EA022ED7-A2C8-C672-96D6-6FAAF696A010}"/>
              </a:ext>
            </a:extLst>
          </p:cNvPr>
          <p:cNvSpPr>
            <a:spLocks noGrp="1"/>
          </p:cNvSpPr>
          <p:nvPr>
            <p:ph idx="1"/>
          </p:nvPr>
        </p:nvSpPr>
        <p:spPr>
          <a:xfrm>
            <a:off x="162232" y="929150"/>
            <a:ext cx="9955162" cy="5540423"/>
          </a:xfrm>
        </p:spPr>
        <p:txBody>
          <a:bodyPr>
            <a:normAutofit lnSpcReduction="10000"/>
          </a:bodyPr>
          <a:lstStyle/>
          <a:p>
            <a:pPr marL="0" indent="0">
              <a:buNone/>
            </a:pPr>
            <a:r>
              <a:rPr lang="en-GH" sz="2800" b="1" u="sng" dirty="0">
                <a:solidFill>
                  <a:schemeClr val="tx1"/>
                </a:solidFill>
              </a:rPr>
              <a:t>Practical Training Experience at the Accounts Office of </a:t>
            </a:r>
            <a:r>
              <a:rPr lang="en-GH" sz="2800" b="1" u="sng" dirty="0" err="1">
                <a:solidFill>
                  <a:schemeClr val="tx1"/>
                </a:solidFill>
              </a:rPr>
              <a:t>Adjen</a:t>
            </a:r>
            <a:r>
              <a:rPr lang="en-GH" sz="2800" b="1" u="sng" dirty="0">
                <a:solidFill>
                  <a:schemeClr val="tx1"/>
                </a:solidFill>
              </a:rPr>
              <a:t> </a:t>
            </a:r>
            <a:r>
              <a:rPr lang="en-GH" sz="2800" b="1" u="sng" dirty="0" err="1">
                <a:solidFill>
                  <a:schemeClr val="tx1"/>
                </a:solidFill>
              </a:rPr>
              <a:t>Kotoku</a:t>
            </a:r>
            <a:r>
              <a:rPr lang="en-GH" sz="2800" b="1" u="sng" dirty="0">
                <a:solidFill>
                  <a:schemeClr val="tx1"/>
                </a:solidFill>
              </a:rPr>
              <a:t> Senior High School</a:t>
            </a:r>
            <a:endParaRPr lang="en-US" sz="2800" b="1" u="sng" dirty="0">
              <a:solidFill>
                <a:schemeClr val="tx1"/>
              </a:solidFill>
            </a:endParaRPr>
          </a:p>
          <a:p>
            <a:pPr marL="0" indent="0">
              <a:buNone/>
            </a:pPr>
            <a:endParaRPr lang="en-US" sz="2800" b="1" dirty="0">
              <a:solidFill>
                <a:schemeClr val="tx1"/>
              </a:solidFill>
            </a:endParaRPr>
          </a:p>
          <a:p>
            <a:pPr marL="0" indent="0">
              <a:buNone/>
            </a:pPr>
            <a:r>
              <a:rPr lang="en-GH" sz="2400" b="1" u="sng" dirty="0">
                <a:solidFill>
                  <a:schemeClr val="tx1"/>
                </a:solidFill>
              </a:rPr>
              <a:t>Executive Summary</a:t>
            </a:r>
            <a:endParaRPr lang="en-US" sz="2400" b="1" u="sng" dirty="0">
              <a:solidFill>
                <a:schemeClr val="tx1"/>
              </a:solidFill>
            </a:endParaRPr>
          </a:p>
          <a:p>
            <a:pPr marL="0" indent="0">
              <a:buNone/>
            </a:pPr>
            <a:endParaRPr lang="en-GH" sz="2400" dirty="0">
              <a:solidFill>
                <a:schemeClr val="tx1"/>
              </a:solidFill>
            </a:endParaRPr>
          </a:p>
          <a:p>
            <a:pPr marL="0" indent="0">
              <a:buNone/>
            </a:pPr>
            <a:r>
              <a:rPr lang="en-GH" sz="2200" dirty="0">
                <a:solidFill>
                  <a:schemeClr val="tx1"/>
                </a:solidFill>
              </a:rPr>
              <a:t>This report provides a detailed overview of my internship experience at the Accounts Office of </a:t>
            </a:r>
            <a:r>
              <a:rPr lang="en-GH" sz="2200" dirty="0" err="1">
                <a:solidFill>
                  <a:schemeClr val="tx1"/>
                </a:solidFill>
              </a:rPr>
              <a:t>Adjen</a:t>
            </a:r>
            <a:r>
              <a:rPr lang="en-GH" sz="2200" dirty="0">
                <a:solidFill>
                  <a:schemeClr val="tx1"/>
                </a:solidFill>
              </a:rPr>
              <a:t> </a:t>
            </a:r>
            <a:r>
              <a:rPr lang="en-GH" sz="2200" dirty="0" err="1">
                <a:solidFill>
                  <a:schemeClr val="tx1"/>
                </a:solidFill>
              </a:rPr>
              <a:t>Kotoku</a:t>
            </a:r>
            <a:r>
              <a:rPr lang="en-GH" sz="2200" dirty="0">
                <a:solidFill>
                  <a:schemeClr val="tx1"/>
                </a:solidFill>
              </a:rPr>
              <a:t> Senior High School. The attachment was intended to connect classroom-based accounting knowledge with practical financial management within an educational institution. </a:t>
            </a:r>
            <a:endParaRPr lang="en-US" sz="2200" dirty="0">
              <a:solidFill>
                <a:schemeClr val="tx1"/>
              </a:solidFill>
            </a:endParaRPr>
          </a:p>
          <a:p>
            <a:pPr marL="0" indent="0">
              <a:buNone/>
            </a:pPr>
            <a:r>
              <a:rPr lang="en-GH" sz="2200" dirty="0">
                <a:solidFill>
                  <a:schemeClr val="tx1"/>
                </a:solidFill>
              </a:rPr>
              <a:t>Throughout the internship period, I engaged in various accounting and administrative tasks such as assisting in budgeting activities, maintaining financial records and managing documentation. The report discusses the institutional background, duties performed, competencies developed, challenges faced, and recommendations for future improvement.</a:t>
            </a:r>
          </a:p>
          <a:p>
            <a:pPr marL="0" indent="0">
              <a:buNone/>
            </a:pPr>
            <a:endParaRPr lang="en-US" sz="2200" b="1" dirty="0">
              <a:solidFill>
                <a:schemeClr val="tx1"/>
              </a:solidFill>
            </a:endParaRPr>
          </a:p>
          <a:p>
            <a:endParaRPr lang="en-GH" sz="2800" dirty="0">
              <a:solidFill>
                <a:schemeClr val="tx1"/>
              </a:solidFill>
            </a:endParaRPr>
          </a:p>
          <a:p>
            <a:endParaRPr lang="en-GH" dirty="0"/>
          </a:p>
        </p:txBody>
      </p:sp>
    </p:spTree>
    <p:extLst>
      <p:ext uri="{BB962C8B-B14F-4D97-AF65-F5344CB8AC3E}">
        <p14:creationId xmlns:p14="http://schemas.microsoft.com/office/powerpoint/2010/main" val="15319032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52F4B7-6D5B-FB4E-1198-4EA8B4CAA821}"/>
              </a:ext>
            </a:extLst>
          </p:cNvPr>
          <p:cNvSpPr>
            <a:spLocks noGrp="1"/>
          </p:cNvSpPr>
          <p:nvPr>
            <p:ph type="title"/>
          </p:nvPr>
        </p:nvSpPr>
        <p:spPr>
          <a:xfrm>
            <a:off x="928056" y="156238"/>
            <a:ext cx="8596668" cy="1320800"/>
          </a:xfrm>
        </p:spPr>
        <p:txBody>
          <a:bodyPr/>
          <a:lstStyle/>
          <a:p>
            <a:pPr algn="ctr"/>
            <a:r>
              <a:rPr lang="en-GH" b="1" u="sng" dirty="0">
                <a:solidFill>
                  <a:schemeClr val="tx1"/>
                </a:solidFill>
              </a:rPr>
              <a:t>Introduction</a:t>
            </a:r>
            <a:br>
              <a:rPr lang="en-GH" dirty="0">
                <a:solidFill>
                  <a:schemeClr val="tx1"/>
                </a:solidFill>
              </a:rPr>
            </a:br>
            <a:endParaRPr lang="en-GH" dirty="0">
              <a:solidFill>
                <a:schemeClr val="tx1"/>
              </a:solidFill>
            </a:endParaRPr>
          </a:p>
        </p:txBody>
      </p:sp>
      <p:sp>
        <p:nvSpPr>
          <p:cNvPr id="3" name="Content Placeholder 2">
            <a:extLst>
              <a:ext uri="{FF2B5EF4-FFF2-40B4-BE49-F238E27FC236}">
                <a16:creationId xmlns:a16="http://schemas.microsoft.com/office/drawing/2014/main" id="{B691C6BF-15F7-1903-E81E-7DD225F7765D}"/>
              </a:ext>
            </a:extLst>
          </p:cNvPr>
          <p:cNvSpPr>
            <a:spLocks noGrp="1"/>
          </p:cNvSpPr>
          <p:nvPr>
            <p:ph idx="1"/>
          </p:nvPr>
        </p:nvSpPr>
        <p:spPr>
          <a:xfrm>
            <a:off x="928056" y="1850873"/>
            <a:ext cx="8596668" cy="3880773"/>
          </a:xfrm>
        </p:spPr>
        <p:txBody>
          <a:bodyPr>
            <a:normAutofit fontScale="92500" lnSpcReduction="20000"/>
          </a:bodyPr>
          <a:lstStyle/>
          <a:p>
            <a:pPr marL="0" indent="0">
              <a:buNone/>
            </a:pPr>
            <a:r>
              <a:rPr lang="en-GH" sz="2600" dirty="0">
                <a:solidFill>
                  <a:schemeClr val="tx1"/>
                </a:solidFill>
              </a:rPr>
              <a:t>Internship programs are an essential part of academic learning because they offer students the opportunity to gain real-world professional experience. My attachment at the Accounts Office of </a:t>
            </a:r>
            <a:r>
              <a:rPr lang="en-GH" sz="2600" dirty="0" err="1">
                <a:solidFill>
                  <a:schemeClr val="tx1"/>
                </a:solidFill>
              </a:rPr>
              <a:t>Adjen</a:t>
            </a:r>
            <a:r>
              <a:rPr lang="en-GH" sz="2600" dirty="0">
                <a:solidFill>
                  <a:schemeClr val="tx1"/>
                </a:solidFill>
              </a:rPr>
              <a:t> </a:t>
            </a:r>
            <a:r>
              <a:rPr lang="en-GH" sz="2600" dirty="0" err="1">
                <a:solidFill>
                  <a:schemeClr val="tx1"/>
                </a:solidFill>
              </a:rPr>
              <a:t>Kotoku</a:t>
            </a:r>
            <a:r>
              <a:rPr lang="en-GH" sz="2600" dirty="0">
                <a:solidFill>
                  <a:schemeClr val="tx1"/>
                </a:solidFill>
              </a:rPr>
              <a:t> Senior High School allowed me to understand how accounting functions operate within an educational setting.</a:t>
            </a:r>
            <a:endParaRPr lang="en-US" sz="2600" dirty="0">
              <a:solidFill>
                <a:schemeClr val="tx1"/>
              </a:solidFill>
            </a:endParaRPr>
          </a:p>
          <a:p>
            <a:pPr marL="0" indent="0">
              <a:buNone/>
            </a:pPr>
            <a:endParaRPr lang="en-GH" dirty="0"/>
          </a:p>
          <a:p>
            <a:pPr marL="0" indent="0">
              <a:buNone/>
            </a:pPr>
            <a:r>
              <a:rPr lang="en-GH" sz="2400" dirty="0">
                <a:solidFill>
                  <a:schemeClr val="tx1"/>
                </a:solidFill>
              </a:rPr>
              <a:t>The Accounts Office is responsible for ensuring proper financial management, accountability, and adherence to regulatory standards. This internship enabled me to observe and participate in the practical application of accounting principles in managing school finances.</a:t>
            </a:r>
          </a:p>
          <a:p>
            <a:pPr marL="0" indent="0">
              <a:buNone/>
            </a:pPr>
            <a:endParaRPr lang="en-GH" dirty="0">
              <a:solidFill>
                <a:schemeClr val="tx1"/>
              </a:solidFill>
            </a:endParaRPr>
          </a:p>
        </p:txBody>
      </p:sp>
    </p:spTree>
    <p:extLst>
      <p:ext uri="{BB962C8B-B14F-4D97-AF65-F5344CB8AC3E}">
        <p14:creationId xmlns:p14="http://schemas.microsoft.com/office/powerpoint/2010/main" val="4496892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403FA-0F85-4459-E389-629AB020E4BC}"/>
              </a:ext>
            </a:extLst>
          </p:cNvPr>
          <p:cNvSpPr>
            <a:spLocks noGrp="1"/>
          </p:cNvSpPr>
          <p:nvPr>
            <p:ph type="title"/>
          </p:nvPr>
        </p:nvSpPr>
        <p:spPr>
          <a:xfrm>
            <a:off x="795322" y="299884"/>
            <a:ext cx="8596668" cy="1320800"/>
          </a:xfrm>
        </p:spPr>
        <p:txBody>
          <a:bodyPr/>
          <a:lstStyle/>
          <a:p>
            <a:pPr algn="ctr"/>
            <a:r>
              <a:rPr lang="en-GH" b="1" u="sng" dirty="0">
                <a:solidFill>
                  <a:schemeClr val="tx1"/>
                </a:solidFill>
              </a:rPr>
              <a:t>Institutional Background</a:t>
            </a:r>
            <a:endParaRPr lang="en-GH" dirty="0">
              <a:solidFill>
                <a:schemeClr val="tx1"/>
              </a:solidFill>
            </a:endParaRPr>
          </a:p>
        </p:txBody>
      </p:sp>
      <p:sp>
        <p:nvSpPr>
          <p:cNvPr id="3" name="Content Placeholder 2">
            <a:extLst>
              <a:ext uri="{FF2B5EF4-FFF2-40B4-BE49-F238E27FC236}">
                <a16:creationId xmlns:a16="http://schemas.microsoft.com/office/drawing/2014/main" id="{85F6D64E-F9C6-4BCD-1AD9-71AF82E55219}"/>
              </a:ext>
            </a:extLst>
          </p:cNvPr>
          <p:cNvSpPr>
            <a:spLocks noGrp="1"/>
          </p:cNvSpPr>
          <p:nvPr>
            <p:ph idx="1"/>
          </p:nvPr>
        </p:nvSpPr>
        <p:spPr>
          <a:xfrm>
            <a:off x="677334" y="2160589"/>
            <a:ext cx="9395814" cy="4697411"/>
          </a:xfrm>
        </p:spPr>
        <p:txBody>
          <a:bodyPr>
            <a:normAutofit/>
          </a:bodyPr>
          <a:lstStyle/>
          <a:p>
            <a:pPr marL="0" indent="0">
              <a:buNone/>
            </a:pPr>
            <a:r>
              <a:rPr lang="en-GH" sz="2400" dirty="0" err="1">
                <a:solidFill>
                  <a:schemeClr val="tx1"/>
                </a:solidFill>
              </a:rPr>
              <a:t>Adjen</a:t>
            </a:r>
            <a:r>
              <a:rPr lang="en-GH" sz="2400" dirty="0">
                <a:solidFill>
                  <a:schemeClr val="tx1"/>
                </a:solidFill>
              </a:rPr>
              <a:t> </a:t>
            </a:r>
            <a:r>
              <a:rPr lang="en-GH" sz="2400" dirty="0" err="1">
                <a:solidFill>
                  <a:schemeClr val="tx1"/>
                </a:solidFill>
              </a:rPr>
              <a:t>Kotoku</a:t>
            </a:r>
            <a:r>
              <a:rPr lang="en-GH" sz="2400" dirty="0">
                <a:solidFill>
                  <a:schemeClr val="tx1"/>
                </a:solidFill>
              </a:rPr>
              <a:t> Senior High School is a public secondary institution that provides education to students at the upper secondary level. It operates under the authority of the relevant educational bodies and complies with established financial regulations and guidelines.</a:t>
            </a:r>
          </a:p>
          <a:p>
            <a:pPr marL="0" indent="0">
              <a:buNone/>
            </a:pPr>
            <a:endParaRPr lang="en-US" sz="2400" dirty="0">
              <a:solidFill>
                <a:schemeClr val="tx1"/>
              </a:solidFill>
            </a:endParaRPr>
          </a:p>
          <a:p>
            <a:pPr marL="0" indent="0">
              <a:buNone/>
            </a:pPr>
            <a:r>
              <a:rPr lang="en-GH" sz="2400" dirty="0">
                <a:solidFill>
                  <a:schemeClr val="tx1"/>
                </a:solidFill>
              </a:rPr>
              <a:t>It’s </a:t>
            </a:r>
            <a:r>
              <a:rPr lang="en-GH" sz="2400" b="1" dirty="0">
                <a:solidFill>
                  <a:schemeClr val="tx1"/>
                </a:solidFill>
              </a:rPr>
              <a:t>Vision Statement</a:t>
            </a:r>
            <a:r>
              <a:rPr lang="en-GH" sz="2400" dirty="0">
                <a:solidFill>
                  <a:schemeClr val="tx1"/>
                </a:solidFill>
              </a:rPr>
              <a:t> is to Equip learners to become achievers in the field of education, world of work and adult life.</a:t>
            </a:r>
          </a:p>
          <a:p>
            <a:pPr marL="0" indent="0">
              <a:buNone/>
            </a:pPr>
            <a:endParaRPr lang="en-US" sz="2400" b="1" dirty="0">
              <a:solidFill>
                <a:schemeClr val="tx1"/>
              </a:solidFill>
            </a:endParaRPr>
          </a:p>
          <a:p>
            <a:pPr marL="0" indent="0">
              <a:buNone/>
            </a:pPr>
            <a:r>
              <a:rPr lang="en-GH" sz="2400" b="1" dirty="0">
                <a:solidFill>
                  <a:schemeClr val="tx1"/>
                </a:solidFill>
              </a:rPr>
              <a:t>Mission Statement </a:t>
            </a:r>
            <a:r>
              <a:rPr lang="en-GH" sz="2400" dirty="0">
                <a:solidFill>
                  <a:schemeClr val="tx1"/>
                </a:solidFill>
              </a:rPr>
              <a:t>is nurturing learners to develop knowledge, skills and attitudes towards community development.</a:t>
            </a:r>
          </a:p>
          <a:p>
            <a:pPr marL="0" indent="0">
              <a:buNone/>
            </a:pPr>
            <a:endParaRPr lang="en-GH" sz="3200" dirty="0">
              <a:solidFill>
                <a:schemeClr val="tx1"/>
              </a:solidFill>
            </a:endParaRPr>
          </a:p>
        </p:txBody>
      </p:sp>
    </p:spTree>
    <p:extLst>
      <p:ext uri="{BB962C8B-B14F-4D97-AF65-F5344CB8AC3E}">
        <p14:creationId xmlns:p14="http://schemas.microsoft.com/office/powerpoint/2010/main" val="34807421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B16441-6C9A-9FB5-04AF-6646176F2248}"/>
              </a:ext>
            </a:extLst>
          </p:cNvPr>
          <p:cNvSpPr>
            <a:spLocks noGrp="1"/>
          </p:cNvSpPr>
          <p:nvPr>
            <p:ph type="title"/>
          </p:nvPr>
        </p:nvSpPr>
        <p:spPr>
          <a:xfrm>
            <a:off x="677334" y="156238"/>
            <a:ext cx="8596668" cy="1320800"/>
          </a:xfrm>
        </p:spPr>
        <p:txBody>
          <a:bodyPr/>
          <a:lstStyle/>
          <a:p>
            <a:pPr algn="ctr"/>
            <a:r>
              <a:rPr lang="en-US" dirty="0">
                <a:solidFill>
                  <a:schemeClr val="tx1"/>
                </a:solidFill>
              </a:rPr>
              <a:t>DUTIES PERFORMED BY THE ACCOUNT OFFICE</a:t>
            </a:r>
            <a:endParaRPr lang="en-GH" dirty="0">
              <a:solidFill>
                <a:schemeClr val="tx1"/>
              </a:solidFill>
            </a:endParaRPr>
          </a:p>
        </p:txBody>
      </p:sp>
      <p:sp>
        <p:nvSpPr>
          <p:cNvPr id="3" name="Content Placeholder 2">
            <a:extLst>
              <a:ext uri="{FF2B5EF4-FFF2-40B4-BE49-F238E27FC236}">
                <a16:creationId xmlns:a16="http://schemas.microsoft.com/office/drawing/2014/main" id="{13731DBA-5930-9807-C181-1A6E72BB637D}"/>
              </a:ext>
            </a:extLst>
          </p:cNvPr>
          <p:cNvSpPr>
            <a:spLocks noGrp="1"/>
          </p:cNvSpPr>
          <p:nvPr>
            <p:ph idx="1"/>
          </p:nvPr>
        </p:nvSpPr>
        <p:spPr>
          <a:xfrm>
            <a:off x="677334" y="2160589"/>
            <a:ext cx="9307324" cy="4372946"/>
          </a:xfrm>
        </p:spPr>
        <p:txBody>
          <a:bodyPr>
            <a:normAutofit fontScale="85000" lnSpcReduction="20000"/>
          </a:bodyPr>
          <a:lstStyle/>
          <a:p>
            <a:pPr marL="0" indent="0">
              <a:buNone/>
            </a:pPr>
            <a:r>
              <a:rPr lang="en-GH" sz="2600" dirty="0">
                <a:solidFill>
                  <a:schemeClr val="tx1"/>
                </a:solidFill>
              </a:rPr>
              <a:t>The Accounts Office performs several key functions, including</a:t>
            </a:r>
            <a:r>
              <a:rPr lang="en-GH" dirty="0"/>
              <a:t>:</a:t>
            </a:r>
          </a:p>
          <a:p>
            <a:pPr lvl="0"/>
            <a:endParaRPr lang="en-US" sz="2100" dirty="0"/>
          </a:p>
          <a:p>
            <a:pPr lvl="0"/>
            <a:r>
              <a:rPr lang="en-GH" sz="2600" dirty="0">
                <a:solidFill>
                  <a:schemeClr val="tx1"/>
                </a:solidFill>
              </a:rPr>
              <a:t>Receiving and recording school fees</a:t>
            </a:r>
          </a:p>
          <a:p>
            <a:pPr lvl="0"/>
            <a:r>
              <a:rPr lang="en-GH" sz="2600" dirty="0">
                <a:solidFill>
                  <a:schemeClr val="tx1"/>
                </a:solidFill>
              </a:rPr>
              <a:t>Preparing financial reports and statements</a:t>
            </a:r>
          </a:p>
          <a:p>
            <a:pPr lvl="0"/>
            <a:r>
              <a:rPr lang="en-GH" sz="2600" dirty="0">
                <a:solidFill>
                  <a:schemeClr val="tx1"/>
                </a:solidFill>
              </a:rPr>
              <a:t>Developing and monitoring budgets</a:t>
            </a:r>
          </a:p>
          <a:p>
            <a:pPr lvl="0"/>
            <a:r>
              <a:rPr lang="en-GH" sz="2600" dirty="0">
                <a:solidFill>
                  <a:schemeClr val="tx1"/>
                </a:solidFill>
              </a:rPr>
              <a:t>Managing payroll processes</a:t>
            </a:r>
          </a:p>
          <a:p>
            <a:pPr lvl="0"/>
            <a:r>
              <a:rPr lang="en-GH" sz="2600" dirty="0">
                <a:solidFill>
                  <a:schemeClr val="tx1"/>
                </a:solidFill>
              </a:rPr>
              <a:t>Handling procurement documentation</a:t>
            </a:r>
          </a:p>
          <a:p>
            <a:pPr lvl="0"/>
            <a:r>
              <a:rPr lang="en-GH" sz="2600" dirty="0">
                <a:solidFill>
                  <a:schemeClr val="tx1"/>
                </a:solidFill>
              </a:rPr>
              <a:t>Maintaining financial records</a:t>
            </a:r>
          </a:p>
          <a:p>
            <a:pPr lvl="0"/>
            <a:r>
              <a:rPr lang="en-GH" sz="2600" dirty="0">
                <a:solidFill>
                  <a:schemeClr val="tx1"/>
                </a:solidFill>
              </a:rPr>
              <a:t>Ensuring compliance with financial policies</a:t>
            </a:r>
          </a:p>
          <a:p>
            <a:r>
              <a:rPr lang="en-GH" sz="2600" dirty="0">
                <a:solidFill>
                  <a:schemeClr val="tx1"/>
                </a:solidFill>
              </a:rPr>
              <a:t>The department is led by the School Accountant, who works alongside accounting staff and administrative assistants.</a:t>
            </a:r>
          </a:p>
          <a:p>
            <a:pPr marL="0" indent="0">
              <a:buNone/>
            </a:pPr>
            <a:endParaRPr lang="en-GH" dirty="0">
              <a:solidFill>
                <a:schemeClr val="tx1"/>
              </a:solidFill>
            </a:endParaRPr>
          </a:p>
        </p:txBody>
      </p:sp>
    </p:spTree>
    <p:extLst>
      <p:ext uri="{BB962C8B-B14F-4D97-AF65-F5344CB8AC3E}">
        <p14:creationId xmlns:p14="http://schemas.microsoft.com/office/powerpoint/2010/main" val="35783945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2DD32-2EBB-3073-E8A2-CAD527DA6266}"/>
              </a:ext>
            </a:extLst>
          </p:cNvPr>
          <p:cNvSpPr>
            <a:spLocks noGrp="1"/>
          </p:cNvSpPr>
          <p:nvPr>
            <p:ph type="title"/>
          </p:nvPr>
        </p:nvSpPr>
        <p:spPr>
          <a:xfrm>
            <a:off x="839566" y="156238"/>
            <a:ext cx="8596668" cy="1320800"/>
          </a:xfrm>
        </p:spPr>
        <p:txBody>
          <a:bodyPr/>
          <a:lstStyle/>
          <a:p>
            <a:pPr algn="ctr"/>
            <a:r>
              <a:rPr lang="en-GH" b="1" dirty="0"/>
              <a:t> </a:t>
            </a:r>
            <a:r>
              <a:rPr lang="en-GH" b="1" u="sng" dirty="0">
                <a:solidFill>
                  <a:schemeClr val="tx1"/>
                </a:solidFill>
              </a:rPr>
              <a:t>Internship Goals and Objectives</a:t>
            </a:r>
            <a:endParaRPr lang="en-GH" dirty="0">
              <a:solidFill>
                <a:schemeClr val="tx1"/>
              </a:solidFill>
            </a:endParaRPr>
          </a:p>
        </p:txBody>
      </p:sp>
      <p:sp>
        <p:nvSpPr>
          <p:cNvPr id="3" name="Content Placeholder 2">
            <a:extLst>
              <a:ext uri="{FF2B5EF4-FFF2-40B4-BE49-F238E27FC236}">
                <a16:creationId xmlns:a16="http://schemas.microsoft.com/office/drawing/2014/main" id="{85A98C02-8FD6-8905-4F9D-A97D2F90708B}"/>
              </a:ext>
            </a:extLst>
          </p:cNvPr>
          <p:cNvSpPr>
            <a:spLocks noGrp="1"/>
          </p:cNvSpPr>
          <p:nvPr>
            <p:ph idx="1"/>
          </p:nvPr>
        </p:nvSpPr>
        <p:spPr>
          <a:xfrm>
            <a:off x="677334" y="1477038"/>
            <a:ext cx="9086098" cy="4313953"/>
          </a:xfrm>
        </p:spPr>
        <p:txBody>
          <a:bodyPr>
            <a:normAutofit/>
          </a:bodyPr>
          <a:lstStyle/>
          <a:p>
            <a:pPr lvl="0"/>
            <a:r>
              <a:rPr lang="en-GH" sz="2400" dirty="0">
                <a:solidFill>
                  <a:schemeClr val="tx1"/>
                </a:solidFill>
              </a:rPr>
              <a:t>To acquire practical experience in accounting and financial management activities.</a:t>
            </a:r>
          </a:p>
          <a:p>
            <a:pPr lvl="0"/>
            <a:r>
              <a:rPr lang="en-GH" sz="2400" dirty="0">
                <a:solidFill>
                  <a:schemeClr val="tx1"/>
                </a:solidFill>
              </a:rPr>
              <a:t>To develop a clear understanding of how financial operations are conducted within an educational institution.</a:t>
            </a:r>
          </a:p>
          <a:p>
            <a:pPr lvl="0"/>
            <a:r>
              <a:rPr lang="en-GH" sz="2400" dirty="0">
                <a:solidFill>
                  <a:schemeClr val="tx1"/>
                </a:solidFill>
              </a:rPr>
              <a:t>To enhance professional skills, particularly in communication, collaboration, and workplace interaction.</a:t>
            </a:r>
          </a:p>
          <a:p>
            <a:pPr lvl="0"/>
            <a:r>
              <a:rPr lang="en-GH" sz="2400" dirty="0">
                <a:solidFill>
                  <a:schemeClr val="tx1"/>
                </a:solidFill>
              </a:rPr>
              <a:t>To implement and relate theoretical accounting principles to real-life professional tasks.</a:t>
            </a:r>
          </a:p>
          <a:p>
            <a:r>
              <a:rPr lang="en-GH" sz="2400" dirty="0">
                <a:solidFill>
                  <a:schemeClr val="tx1"/>
                </a:solidFill>
              </a:rPr>
              <a:t>To build awareness of ethical practices, responsibility, and integrity in financial administration</a:t>
            </a:r>
          </a:p>
        </p:txBody>
      </p:sp>
    </p:spTree>
    <p:extLst>
      <p:ext uri="{BB962C8B-B14F-4D97-AF65-F5344CB8AC3E}">
        <p14:creationId xmlns:p14="http://schemas.microsoft.com/office/powerpoint/2010/main" val="32458244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FBFD19-A1AF-2538-6915-43C2E0A57BA5}"/>
              </a:ext>
            </a:extLst>
          </p:cNvPr>
          <p:cNvSpPr>
            <a:spLocks noGrp="1"/>
          </p:cNvSpPr>
          <p:nvPr>
            <p:ph type="title"/>
          </p:nvPr>
        </p:nvSpPr>
        <p:spPr>
          <a:xfrm>
            <a:off x="839566" y="156238"/>
            <a:ext cx="8596668" cy="1097375"/>
          </a:xfrm>
        </p:spPr>
        <p:txBody>
          <a:bodyPr>
            <a:normAutofit fontScale="90000"/>
          </a:bodyPr>
          <a:lstStyle/>
          <a:p>
            <a:pPr algn="ctr"/>
            <a:r>
              <a:rPr lang="en-GH" b="1" dirty="0">
                <a:solidFill>
                  <a:schemeClr val="tx1"/>
                </a:solidFill>
              </a:rPr>
              <a:t> </a:t>
            </a:r>
            <a:r>
              <a:rPr lang="en-GH" b="1" u="sng" dirty="0">
                <a:solidFill>
                  <a:schemeClr val="tx1"/>
                </a:solidFill>
              </a:rPr>
              <a:t>Duties and Responsibilities</a:t>
            </a:r>
            <a:br>
              <a:rPr lang="en-GH" dirty="0">
                <a:solidFill>
                  <a:schemeClr val="tx1"/>
                </a:solidFill>
              </a:rPr>
            </a:br>
            <a:endParaRPr lang="en-GH" dirty="0">
              <a:solidFill>
                <a:schemeClr val="tx1"/>
              </a:solidFill>
            </a:endParaRPr>
          </a:p>
        </p:txBody>
      </p:sp>
      <p:sp>
        <p:nvSpPr>
          <p:cNvPr id="3" name="Content Placeholder 2">
            <a:extLst>
              <a:ext uri="{FF2B5EF4-FFF2-40B4-BE49-F238E27FC236}">
                <a16:creationId xmlns:a16="http://schemas.microsoft.com/office/drawing/2014/main" id="{CAB0D8DF-F68A-3957-6D8A-A12C5D7A1D61}"/>
              </a:ext>
            </a:extLst>
          </p:cNvPr>
          <p:cNvSpPr>
            <a:spLocks noGrp="1"/>
          </p:cNvSpPr>
          <p:nvPr>
            <p:ph idx="1"/>
          </p:nvPr>
        </p:nvSpPr>
        <p:spPr>
          <a:xfrm>
            <a:off x="972300" y="1150372"/>
            <a:ext cx="9130345" cy="5551389"/>
          </a:xfrm>
        </p:spPr>
        <p:txBody>
          <a:bodyPr>
            <a:normAutofit lnSpcReduction="10000"/>
          </a:bodyPr>
          <a:lstStyle/>
          <a:p>
            <a:pPr marL="0" indent="0">
              <a:buNone/>
            </a:pPr>
            <a:r>
              <a:rPr lang="en-GH" sz="2000" dirty="0">
                <a:solidFill>
                  <a:schemeClr val="tx1"/>
                </a:solidFill>
              </a:rPr>
              <a:t>During my attachment, I carried out various tasks under the supervision of the School Accountant. These responsibilities included</a:t>
            </a:r>
            <a:r>
              <a:rPr lang="en-GH" sz="2200" dirty="0">
                <a:solidFill>
                  <a:schemeClr val="tx1"/>
                </a:solidFill>
              </a:rPr>
              <a:t>:</a:t>
            </a:r>
          </a:p>
          <a:p>
            <a:pPr lvl="0"/>
            <a:r>
              <a:rPr lang="en-GH" sz="2400" b="1" dirty="0">
                <a:solidFill>
                  <a:schemeClr val="tx1"/>
                </a:solidFill>
              </a:rPr>
              <a:t>Documentation of Financial Transactions</a:t>
            </a:r>
          </a:p>
          <a:p>
            <a:pPr marL="0" indent="0">
              <a:buNone/>
            </a:pPr>
            <a:r>
              <a:rPr lang="en-GH" sz="2000" dirty="0">
                <a:solidFill>
                  <a:schemeClr val="tx1"/>
                </a:solidFill>
              </a:rPr>
              <a:t>I supported the recording of daily financial activities in cashbooks and ledgers. This included documenting income from I.G.F and the government, also tracking expenditures. Through this process, I developed an appreciation for precision and correct categorization of transactions.</a:t>
            </a:r>
          </a:p>
          <a:p>
            <a:pPr lvl="0"/>
            <a:r>
              <a:rPr lang="en-GH" sz="2400" b="1" dirty="0">
                <a:solidFill>
                  <a:schemeClr val="tx1"/>
                </a:solidFill>
              </a:rPr>
              <a:t>Preparation of Supporting Financial Documents</a:t>
            </a:r>
          </a:p>
          <a:p>
            <a:pPr marL="0" indent="0">
              <a:buNone/>
            </a:pPr>
            <a:r>
              <a:rPr lang="en-GH" sz="2000" dirty="0">
                <a:solidFill>
                  <a:schemeClr val="tx1"/>
                </a:solidFill>
              </a:rPr>
              <a:t>I contributed to the preparation of payment vouchers, receipts, and other related documents required for processing expenses. This task helped me understand approval procedures and documentation standards within the school</a:t>
            </a:r>
          </a:p>
          <a:p>
            <a:pPr lvl="0"/>
            <a:r>
              <a:rPr lang="en-GH" sz="2400" b="1" dirty="0">
                <a:solidFill>
                  <a:schemeClr val="tx1"/>
                </a:solidFill>
              </a:rPr>
              <a:t>Budgetary Support</a:t>
            </a:r>
          </a:p>
          <a:p>
            <a:pPr marL="0" indent="0">
              <a:buNone/>
            </a:pPr>
            <a:r>
              <a:rPr lang="en-GH" sz="2000" dirty="0">
                <a:solidFill>
                  <a:schemeClr val="tx1"/>
                </a:solidFill>
              </a:rPr>
              <a:t>I observed and assisted in aspects of budget preparation. This allowed me to learn how revenue projections and expenditure estimates are prepared and aligned with the school’s financial plans.</a:t>
            </a:r>
          </a:p>
          <a:p>
            <a:endParaRPr lang="en-GH" dirty="0"/>
          </a:p>
        </p:txBody>
      </p:sp>
    </p:spTree>
    <p:extLst>
      <p:ext uri="{BB962C8B-B14F-4D97-AF65-F5344CB8AC3E}">
        <p14:creationId xmlns:p14="http://schemas.microsoft.com/office/powerpoint/2010/main" val="625887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21B890-1791-F8A1-70A6-622EC6EFF13E}"/>
              </a:ext>
            </a:extLst>
          </p:cNvPr>
          <p:cNvSpPr>
            <a:spLocks noGrp="1"/>
          </p:cNvSpPr>
          <p:nvPr>
            <p:ph type="title"/>
          </p:nvPr>
        </p:nvSpPr>
        <p:spPr>
          <a:xfrm>
            <a:off x="677334" y="200483"/>
            <a:ext cx="8596668" cy="772911"/>
          </a:xfrm>
        </p:spPr>
        <p:txBody>
          <a:bodyPr/>
          <a:lstStyle/>
          <a:p>
            <a:r>
              <a:rPr lang="en-US" dirty="0">
                <a:solidFill>
                  <a:schemeClr val="tx1"/>
                </a:solidFill>
              </a:rPr>
              <a:t>CON’T</a:t>
            </a:r>
            <a:endParaRPr lang="en-GH" dirty="0">
              <a:solidFill>
                <a:schemeClr val="tx1"/>
              </a:solidFill>
            </a:endParaRPr>
          </a:p>
        </p:txBody>
      </p:sp>
      <p:sp>
        <p:nvSpPr>
          <p:cNvPr id="3" name="Content Placeholder 2">
            <a:extLst>
              <a:ext uri="{FF2B5EF4-FFF2-40B4-BE49-F238E27FC236}">
                <a16:creationId xmlns:a16="http://schemas.microsoft.com/office/drawing/2014/main" id="{42CD7F2B-4D08-156B-1DCD-1F1577EB3C10}"/>
              </a:ext>
            </a:extLst>
          </p:cNvPr>
          <p:cNvSpPr>
            <a:spLocks noGrp="1"/>
          </p:cNvSpPr>
          <p:nvPr>
            <p:ph idx="1"/>
          </p:nvPr>
        </p:nvSpPr>
        <p:spPr>
          <a:xfrm>
            <a:off x="559347" y="1836124"/>
            <a:ext cx="8596668" cy="4063231"/>
          </a:xfrm>
        </p:spPr>
        <p:txBody>
          <a:bodyPr>
            <a:normAutofit lnSpcReduction="10000"/>
          </a:bodyPr>
          <a:lstStyle/>
          <a:p>
            <a:pPr lvl="0"/>
            <a:r>
              <a:rPr lang="en-GH" sz="2400" b="1" dirty="0">
                <a:solidFill>
                  <a:schemeClr val="tx1"/>
                </a:solidFill>
              </a:rPr>
              <a:t>Observation of Payroll Procedures</a:t>
            </a:r>
            <a:endParaRPr lang="en-GH" sz="2400" dirty="0">
              <a:solidFill>
                <a:schemeClr val="tx1"/>
              </a:solidFill>
            </a:endParaRPr>
          </a:p>
          <a:p>
            <a:pPr marL="0" indent="0">
              <a:buNone/>
            </a:pPr>
            <a:r>
              <a:rPr lang="en-GH" sz="2000" dirty="0">
                <a:solidFill>
                  <a:schemeClr val="tx1"/>
                </a:solidFill>
              </a:rPr>
              <a:t>Although I did not directly handle salary processing, I observed payroll preparation procedures, including statutory deductions and documentation requirements. This exposure broadened my understanding of payroll management.</a:t>
            </a:r>
          </a:p>
          <a:p>
            <a:pPr lvl="0"/>
            <a:endParaRPr lang="en-US" sz="2000" b="1" dirty="0">
              <a:solidFill>
                <a:schemeClr val="tx1"/>
              </a:solidFill>
            </a:endParaRPr>
          </a:p>
          <a:p>
            <a:pPr lvl="0"/>
            <a:endParaRPr lang="en-US" sz="2000" b="1" dirty="0">
              <a:solidFill>
                <a:schemeClr val="tx1"/>
              </a:solidFill>
            </a:endParaRPr>
          </a:p>
          <a:p>
            <a:r>
              <a:rPr lang="en-GH" sz="2400" b="1" dirty="0">
                <a:solidFill>
                  <a:schemeClr val="tx1"/>
                </a:solidFill>
              </a:rPr>
              <a:t>Records Management</a:t>
            </a:r>
            <a:endParaRPr lang="en-GH" sz="2400" dirty="0">
              <a:solidFill>
                <a:schemeClr val="tx1"/>
              </a:solidFill>
            </a:endParaRPr>
          </a:p>
          <a:p>
            <a:pPr marL="0" indent="0">
              <a:buNone/>
            </a:pPr>
            <a:r>
              <a:rPr lang="en-GH" sz="2000" dirty="0">
                <a:solidFill>
                  <a:schemeClr val="tx1"/>
                </a:solidFill>
              </a:rPr>
              <a:t>I participated in organizing, filing, and retrieving financial documents. This activity strengthened my organizational abilities and emphasized the importance of systematic record-keeping.</a:t>
            </a:r>
          </a:p>
          <a:p>
            <a:endParaRPr lang="en-GH" sz="2000" dirty="0">
              <a:solidFill>
                <a:schemeClr val="tx1"/>
              </a:solidFill>
            </a:endParaRPr>
          </a:p>
          <a:p>
            <a:pPr marL="0" indent="0">
              <a:buNone/>
            </a:pPr>
            <a:endParaRPr lang="en-GH" sz="2000" dirty="0">
              <a:solidFill>
                <a:schemeClr val="tx1"/>
              </a:solidFill>
            </a:endParaRPr>
          </a:p>
        </p:txBody>
      </p:sp>
    </p:spTree>
    <p:extLst>
      <p:ext uri="{BB962C8B-B14F-4D97-AF65-F5344CB8AC3E}">
        <p14:creationId xmlns:p14="http://schemas.microsoft.com/office/powerpoint/2010/main" val="4883840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600AB0-4BA7-B309-EF0C-EBF7AEDD58D9}"/>
              </a:ext>
            </a:extLst>
          </p:cNvPr>
          <p:cNvSpPr>
            <a:spLocks noGrp="1"/>
          </p:cNvSpPr>
          <p:nvPr>
            <p:ph type="title"/>
          </p:nvPr>
        </p:nvSpPr>
        <p:spPr>
          <a:xfrm>
            <a:off x="677334" y="0"/>
            <a:ext cx="8596668" cy="1179871"/>
          </a:xfrm>
        </p:spPr>
        <p:txBody>
          <a:bodyPr>
            <a:normAutofit fontScale="90000"/>
          </a:bodyPr>
          <a:lstStyle/>
          <a:p>
            <a:pPr algn="ctr"/>
            <a:r>
              <a:rPr lang="en-GH" dirty="0"/>
              <a:t> </a:t>
            </a:r>
            <a:r>
              <a:rPr lang="en-GH" b="1" u="sng" dirty="0">
                <a:solidFill>
                  <a:schemeClr val="tx1"/>
                </a:solidFill>
              </a:rPr>
              <a:t>Organizational Challenge</a:t>
            </a:r>
            <a:br>
              <a:rPr lang="en-GH" dirty="0"/>
            </a:br>
            <a:endParaRPr lang="en-GH" dirty="0"/>
          </a:p>
        </p:txBody>
      </p:sp>
      <p:sp>
        <p:nvSpPr>
          <p:cNvPr id="3" name="Content Placeholder 2">
            <a:extLst>
              <a:ext uri="{FF2B5EF4-FFF2-40B4-BE49-F238E27FC236}">
                <a16:creationId xmlns:a16="http://schemas.microsoft.com/office/drawing/2014/main" id="{532B9ABC-57D7-E996-F5DD-6EA13EE95D2D}"/>
              </a:ext>
            </a:extLst>
          </p:cNvPr>
          <p:cNvSpPr>
            <a:spLocks noGrp="1"/>
          </p:cNvSpPr>
          <p:nvPr>
            <p:ph idx="1"/>
          </p:nvPr>
        </p:nvSpPr>
        <p:spPr/>
        <p:txBody>
          <a:bodyPr/>
          <a:lstStyle/>
          <a:p>
            <a:pPr lvl="0"/>
            <a:r>
              <a:rPr lang="en-GH" sz="2400" b="1" dirty="0"/>
              <a:t>Resource Constraints</a:t>
            </a:r>
            <a:endParaRPr lang="en-GH" sz="2400" dirty="0"/>
          </a:p>
          <a:p>
            <a:pPr marL="0" indent="0">
              <a:buNone/>
            </a:pPr>
            <a:r>
              <a:rPr lang="en-GH" sz="2000" dirty="0">
                <a:solidFill>
                  <a:schemeClr val="tx1"/>
                </a:solidFill>
              </a:rPr>
              <a:t>Limited office equipment, insufficient workspace, outdated systems</a:t>
            </a:r>
          </a:p>
          <a:p>
            <a:pPr marL="0" indent="0">
              <a:buNone/>
            </a:pPr>
            <a:r>
              <a:rPr lang="en-GH" sz="2000" dirty="0">
                <a:solidFill>
                  <a:schemeClr val="tx1"/>
                </a:solidFill>
              </a:rPr>
              <a:t>Suggestions made was to use my personal laptops to complete task.</a:t>
            </a:r>
          </a:p>
          <a:p>
            <a:pPr lvl="0"/>
            <a:endParaRPr lang="en-US" b="1" dirty="0"/>
          </a:p>
          <a:p>
            <a:pPr lvl="0"/>
            <a:endParaRPr lang="en-US" b="1" dirty="0"/>
          </a:p>
          <a:p>
            <a:pPr lvl="0"/>
            <a:r>
              <a:rPr lang="en-GH" sz="2400" b="1" dirty="0"/>
              <a:t>Inadequate Orientation</a:t>
            </a:r>
            <a:endParaRPr lang="en-GH" sz="2400" dirty="0"/>
          </a:p>
          <a:p>
            <a:pPr marL="0" indent="0">
              <a:buNone/>
            </a:pPr>
            <a:r>
              <a:rPr lang="en-GH" sz="2000" dirty="0">
                <a:solidFill>
                  <a:schemeClr val="tx1"/>
                </a:solidFill>
              </a:rPr>
              <a:t>Lack of comprehensive orientation upon arrival. Lack of structured introduction to office systems, accounting software, and workflow procedures</a:t>
            </a:r>
          </a:p>
        </p:txBody>
      </p:sp>
    </p:spTree>
    <p:extLst>
      <p:ext uri="{BB962C8B-B14F-4D97-AF65-F5344CB8AC3E}">
        <p14:creationId xmlns:p14="http://schemas.microsoft.com/office/powerpoint/2010/main" val="1599581107"/>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171</TotalTime>
  <Words>1201</Words>
  <Application>Microsoft Office PowerPoint</Application>
  <PresentationFormat>Widescreen</PresentationFormat>
  <Paragraphs>127</Paragraphs>
  <Slides>18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Algerian</vt:lpstr>
      <vt:lpstr>Arial</vt:lpstr>
      <vt:lpstr>Trebuchet MS</vt:lpstr>
      <vt:lpstr>Wingdings 3</vt:lpstr>
      <vt:lpstr>Facet</vt:lpstr>
      <vt:lpstr>UNIVERSITY OF EDUCATION, WINNEBA      SCHOOL OF BUSINESS    ACCOUNTING DEPARTMENT </vt:lpstr>
      <vt:lpstr>Internship Report </vt:lpstr>
      <vt:lpstr>Introduction </vt:lpstr>
      <vt:lpstr>Institutional Background</vt:lpstr>
      <vt:lpstr>DUTIES PERFORMED BY THE ACCOUNT OFFICE</vt:lpstr>
      <vt:lpstr> Internship Goals and Objectives</vt:lpstr>
      <vt:lpstr> Duties and Responsibilities </vt:lpstr>
      <vt:lpstr>CON’T</vt:lpstr>
      <vt:lpstr> Organizational Challenge </vt:lpstr>
      <vt:lpstr>Challenges Encountered as a Students and Interventions </vt:lpstr>
      <vt:lpstr>CON’T</vt:lpstr>
      <vt:lpstr>Achievement after the internship program</vt:lpstr>
      <vt:lpstr>CON’T</vt:lpstr>
      <vt:lpstr>Insight Gained</vt:lpstr>
      <vt:lpstr>Recommendations</vt:lpstr>
      <vt:lpstr> CONCLUSION</vt:lpstr>
      <vt:lpstr>PowerPoint Presentation</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Jay Marck</dc:creator>
  <cp:lastModifiedBy>Jay Marck</cp:lastModifiedBy>
  <cp:revision>1</cp:revision>
  <dcterms:created xsi:type="dcterms:W3CDTF">2026-05-29T19:10:13Z</dcterms:created>
  <dcterms:modified xsi:type="dcterms:W3CDTF">2026-05-29T22:01:42Z</dcterms:modified>
</cp:coreProperties>
</file>